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71" r:id="rId3"/>
    <p:sldId id="258" r:id="rId4"/>
    <p:sldId id="260" r:id="rId5"/>
    <p:sldId id="273" r:id="rId6"/>
    <p:sldId id="272" r:id="rId7"/>
    <p:sldId id="262" r:id="rId8"/>
    <p:sldId id="268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3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8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59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5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32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83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1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7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4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8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3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3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7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30D0A-1F44-4765-A923-BB02794CCE51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A46A-D6B0-43E9-9B62-25B844FF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58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997128" cy="2387600"/>
          </a:xfrm>
        </p:spPr>
        <p:txBody>
          <a:bodyPr/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راهنمای تهیه ارائه جلسه دفاع  رشد  </a:t>
            </a:r>
            <a:r>
              <a:rPr lang="fa-IR" dirty="0" smtClean="0">
                <a:cs typeface="B Titr" panose="00000700000000000000" pitchFamily="2" charset="-78"/>
              </a:rPr>
              <a:t>مقدماتی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0239" y="3735853"/>
            <a:ext cx="8791575" cy="1655762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مركز رشد </a:t>
            </a:r>
            <a:r>
              <a:rPr lang="fa-IR" sz="3200" dirty="0" smtClean="0">
                <a:cs typeface="B Nazanin" panose="00000400000000000000" pitchFamily="2" charset="-78"/>
              </a:rPr>
              <a:t>پارک علم و فناوری دانشگاه فردوسی مشهد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52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720" y="-52108"/>
            <a:ext cx="9905998" cy="1478570"/>
          </a:xfrm>
        </p:spPr>
        <p:txBody>
          <a:bodyPr/>
          <a:lstStyle/>
          <a:p>
            <a:pPr algn="r" rtl="1"/>
            <a:r>
              <a:rPr lang="fa-IR" b="1" dirty="0" smtClean="0">
                <a:cs typeface="B Titr" panose="00000700000000000000" pitchFamily="2" charset="-78"/>
              </a:rPr>
              <a:t>راهنمای اولیه</a:t>
            </a:r>
            <a:r>
              <a:rPr lang="en-US" b="1" dirty="0" smtClean="0">
                <a:cs typeface="B Titr" panose="00000700000000000000" pitchFamily="2" charset="-78"/>
              </a:rPr>
              <a:t> </a:t>
            </a:r>
            <a:endParaRPr lang="en-US" b="1" dirty="0"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410" y="1288046"/>
            <a:ext cx="662541" cy="796237"/>
          </a:xfrm>
        </p:spPr>
      </p:pic>
      <p:sp>
        <p:nvSpPr>
          <p:cNvPr id="5" name="TextBox 4"/>
          <p:cNvSpPr txBox="1"/>
          <p:nvPr/>
        </p:nvSpPr>
        <p:spPr>
          <a:xfrm>
            <a:off x="5203483" y="1394687"/>
            <a:ext cx="4947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زمان ارائه : 15 </a:t>
            </a:r>
            <a:r>
              <a:rPr lang="fa-IR" b="1" dirty="0" smtClean="0">
                <a:cs typeface="B Nazanin" panose="00000400000000000000" pitchFamily="2" charset="-78"/>
              </a:rPr>
              <a:t>دقیقه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شامل 8 دقیقه معرفی ایده محوری و تیم کاری</a:t>
            </a:r>
          </a:p>
          <a:p>
            <a:pPr algn="r" rtl="1"/>
            <a:r>
              <a:rPr lang="fa-IR" b="1" dirty="0" smtClean="0">
                <a:cs typeface="B Nazanin" panose="00000400000000000000" pitchFamily="2" charset="-78"/>
              </a:rPr>
              <a:t>          7 دقیقه مطالعات بازار و مباحث مالی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607" y="2245848"/>
            <a:ext cx="1180862" cy="1180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75195" y="2358711"/>
            <a:ext cx="312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تعداد اسلایدها : </a:t>
            </a:r>
          </a:p>
          <a:p>
            <a:pPr algn="r"/>
            <a:r>
              <a:rPr lang="fa-IR" b="1" dirty="0" smtClean="0">
                <a:cs typeface="B Nazanin" panose="00000400000000000000" pitchFamily="2" charset="-78"/>
              </a:rPr>
              <a:t>15 الی 20 اسلاید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16" y="1061974"/>
            <a:ext cx="1100126" cy="11001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27001" y="1047121"/>
            <a:ext cx="41120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نحوه ارائه مطالب در اسلایدها: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*استفاده از تصاویر، فیلم و جلوه های بصری به جای متن های طولانی توصیه می شود.</a:t>
            </a:r>
          </a:p>
          <a:p>
            <a:pPr algn="just" rtl="1"/>
            <a:r>
              <a:rPr lang="fa-IR" b="1" dirty="0" smtClean="0">
                <a:cs typeface="B Nazanin" panose="00000400000000000000" pitchFamily="2" charset="-78"/>
              </a:rPr>
              <a:t>*امکان تغییر ظاهری اسلایدها وجود دارد، قالب حاضر صرفا جهت رعایت محتوا و ترتیب ارائه مطالب می باشد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9254" y="4176433"/>
            <a:ext cx="1027693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285750" indent="-285750" algn="ctr" rtl="1">
              <a:buFont typeface="Arial" panose="020B0604020202020204" pitchFamily="34" charset="0"/>
              <a:buChar char="•"/>
            </a:pP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لطفا در پایان اسلایدها ذکر کنید که چرا پارک علم و فناوری دانشگاه فردوسی مشهد و چرا مرکز رشد این پارک را انتخاب کرده اید.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372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معرفی ايده محوری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توضيح </a:t>
            </a:r>
            <a:r>
              <a:rPr lang="fa-IR" dirty="0">
                <a:cs typeface="B Nazanin" panose="00000400000000000000" pitchFamily="2" charset="-78"/>
              </a:rPr>
              <a:t>ايده محورى و </a:t>
            </a:r>
            <a:r>
              <a:rPr lang="en-US" dirty="0">
                <a:cs typeface="B Nazanin" panose="00000400000000000000" pitchFamily="2" charset="-78"/>
              </a:rPr>
              <a:t>MVP </a:t>
            </a:r>
            <a:r>
              <a:rPr lang="fa-IR" dirty="0" smtClean="0">
                <a:cs typeface="B Nazanin" panose="00000400000000000000" pitchFamily="2" charset="-78"/>
              </a:rPr>
              <a:t> محصول (حداقل نمونه قابل ارائه) </a:t>
            </a:r>
            <a:endParaRPr lang="en-US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تبيين نوآورى فناورانه </a:t>
            </a:r>
            <a:r>
              <a:rPr lang="fa-IR" dirty="0" smtClean="0">
                <a:cs typeface="B Nazanin" panose="00000400000000000000" pitchFamily="2" charset="-78"/>
              </a:rPr>
              <a:t>طرح (حتما ذکر شود)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ويژگي </a:t>
            </a:r>
            <a:r>
              <a:rPr lang="fa-IR" dirty="0">
                <a:cs typeface="B Nazanin" panose="00000400000000000000" pitchFamily="2" charset="-78"/>
              </a:rPr>
              <a:t>ها، مزايا، نقاط قوت و ضعف </a:t>
            </a:r>
            <a:endParaRPr lang="en-US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امكان سنجى طرح به لحاظ فنى-تخصصى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تاییدیه ها، استانداردها و مجوزهای محصول</a:t>
            </a:r>
            <a:endParaRPr lang="en-US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48" y="1535808"/>
            <a:ext cx="3929270" cy="2066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2195" r="25731"/>
          <a:stretch/>
        </p:blipFill>
        <p:spPr>
          <a:xfrm>
            <a:off x="5787482" y="4931463"/>
            <a:ext cx="663510" cy="77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547" y="-221280"/>
            <a:ext cx="9905998" cy="1478570"/>
          </a:xfrm>
        </p:spPr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مشخصات فنی طرح (روش توليد محصول یا ارائه خدمت)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436" y="1536358"/>
            <a:ext cx="9905999" cy="4607964"/>
          </a:xfrm>
        </p:spPr>
        <p:txBody>
          <a:bodyPr>
            <a:normAutofit/>
          </a:bodyPr>
          <a:lstStyle/>
          <a:p>
            <a:pPr lvl="1" algn="r" rtl="1"/>
            <a:r>
              <a:rPr lang="fa-IR" sz="3600" dirty="0" smtClean="0">
                <a:cs typeface="B Nazanin" panose="00000400000000000000" pitchFamily="2" charset="-78"/>
              </a:rPr>
              <a:t>مشخصات </a:t>
            </a:r>
            <a:r>
              <a:rPr lang="fa-IR" sz="3600" dirty="0">
                <a:cs typeface="B Nazanin" panose="00000400000000000000" pitchFamily="2" charset="-78"/>
              </a:rPr>
              <a:t>فنی محصول و استاندارهای الزامی </a:t>
            </a:r>
            <a:r>
              <a:rPr lang="fa-IR" sz="3600" dirty="0" smtClean="0">
                <a:cs typeface="B Nazanin" panose="00000400000000000000" pitchFamily="2" charset="-78"/>
              </a:rPr>
              <a:t>آن</a:t>
            </a:r>
          </a:p>
          <a:p>
            <a:pPr lvl="1" algn="r" rtl="1"/>
            <a:endParaRPr lang="fa-IR" sz="3600" dirty="0">
              <a:cs typeface="B Nazanin" panose="00000400000000000000" pitchFamily="2" charset="-78"/>
            </a:endParaRPr>
          </a:p>
          <a:p>
            <a:pPr lvl="1" algn="r" rtl="1"/>
            <a:r>
              <a:rPr lang="fa-IR" sz="3600" dirty="0" smtClean="0">
                <a:cs typeface="B Nazanin" panose="00000400000000000000" pitchFamily="2" charset="-78"/>
              </a:rPr>
              <a:t>نحوه </a:t>
            </a:r>
            <a:r>
              <a:rPr lang="fa-IR" sz="3600" dirty="0">
                <a:cs typeface="B Nazanin" panose="00000400000000000000" pitchFamily="2" charset="-78"/>
              </a:rPr>
              <a:t>دسترسی به تجهیزات –مواد اولیه مورد </a:t>
            </a:r>
            <a:r>
              <a:rPr lang="fa-IR" sz="3600" dirty="0" smtClean="0">
                <a:cs typeface="B Nazanin" panose="00000400000000000000" pitchFamily="2" charset="-78"/>
              </a:rPr>
              <a:t>نیاز</a:t>
            </a:r>
          </a:p>
          <a:p>
            <a:pPr marL="457200" lvl="1" indent="0" algn="r" rtl="1">
              <a:buNone/>
            </a:pPr>
            <a:endParaRPr lang="fa-IR" sz="3600" dirty="0" smtClean="0"/>
          </a:p>
          <a:p>
            <a:pPr lvl="1" algn="r" rtl="1"/>
            <a:r>
              <a:rPr lang="fa-IR" sz="3600" dirty="0">
                <a:cs typeface="B Nazanin" panose="00000400000000000000" pitchFamily="2" charset="-78"/>
              </a:rPr>
              <a:t>فرایند </a:t>
            </a:r>
            <a:r>
              <a:rPr lang="fa-IR" sz="3600" dirty="0" smtClean="0">
                <a:cs typeface="B Nazanin" panose="00000400000000000000" pitchFamily="2" charset="-78"/>
              </a:rPr>
              <a:t>تولید (</a:t>
            </a:r>
            <a:r>
              <a:rPr lang="fa-IR" sz="3600" dirty="0">
                <a:cs typeface="B Nazanin" panose="00000400000000000000" pitchFamily="2" charset="-78"/>
              </a:rPr>
              <a:t>کالا یا خدمات</a:t>
            </a:r>
            <a:r>
              <a:rPr lang="fa-IR" sz="3600" dirty="0" smtClean="0">
                <a:cs typeface="B Nazanin" panose="00000400000000000000" pitchFamily="2" charset="-78"/>
              </a:rPr>
              <a:t>)</a:t>
            </a:r>
            <a:endParaRPr lang="fa-IR" sz="3600" b="1" dirty="0" smtClean="0">
              <a:cs typeface="B Nazanin" panose="00000400000000000000" pitchFamily="2" charset="-78"/>
            </a:endParaRPr>
          </a:p>
          <a:p>
            <a:pPr lvl="1" algn="r" rtl="1"/>
            <a:endParaRPr lang="fa-IR" sz="3600" dirty="0" smtClean="0">
              <a:cs typeface="B Nazanin" panose="00000400000000000000" pitchFamily="2" charset="-78"/>
            </a:endParaRPr>
          </a:p>
          <a:p>
            <a:pPr algn="r" rtl="1"/>
            <a:endParaRPr lang="en-US" sz="4000" dirty="0">
              <a:cs typeface="B Nazanin" panose="00000400000000000000" pitchFamily="2" charset="-78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08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1538" y="154494"/>
            <a:ext cx="9905998" cy="928048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تيم کاري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56029"/>
          </a:xfrm>
        </p:spPr>
        <p:txBody>
          <a:bodyPr>
            <a:normAutofit lnSpcReduction="10000"/>
          </a:bodyPr>
          <a:lstStyle/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بيان </a:t>
            </a:r>
            <a:r>
              <a:rPr lang="fa-IR" dirty="0">
                <a:cs typeface="B Nazanin" panose="00000400000000000000" pitchFamily="2" charset="-78"/>
              </a:rPr>
              <a:t>صلاحيت علمى-فنى گروه و مراحل طى شده در خصوص پيشبرد ايده محورى (با ارايه مستندات كافى)</a:t>
            </a:r>
            <a:endParaRPr lang="en-US" dirty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پروژه هاي مشابه انجام شده اعضا (تجربه کاری)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291822"/>
              </p:ext>
            </p:extLst>
          </p:nvPr>
        </p:nvGraphicFramePr>
        <p:xfrm>
          <a:off x="1788092" y="1214651"/>
          <a:ext cx="8912889" cy="357983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14658">
                  <a:extLst>
                    <a:ext uri="{9D8B030D-6E8A-4147-A177-3AD203B41FA5}">
                      <a16:colId xmlns:a16="http://schemas.microsoft.com/office/drawing/2014/main" val="304072191"/>
                    </a:ext>
                  </a:extLst>
                </a:gridCol>
                <a:gridCol w="1739211">
                  <a:extLst>
                    <a:ext uri="{9D8B030D-6E8A-4147-A177-3AD203B41FA5}">
                      <a16:colId xmlns:a16="http://schemas.microsoft.com/office/drawing/2014/main" val="3782473619"/>
                    </a:ext>
                  </a:extLst>
                </a:gridCol>
                <a:gridCol w="2185533">
                  <a:extLst>
                    <a:ext uri="{9D8B030D-6E8A-4147-A177-3AD203B41FA5}">
                      <a16:colId xmlns:a16="http://schemas.microsoft.com/office/drawing/2014/main" val="1900616636"/>
                    </a:ext>
                  </a:extLst>
                </a:gridCol>
                <a:gridCol w="2033745">
                  <a:extLst>
                    <a:ext uri="{9D8B030D-6E8A-4147-A177-3AD203B41FA5}">
                      <a16:colId xmlns:a16="http://schemas.microsoft.com/office/drawing/2014/main" val="3313910092"/>
                    </a:ext>
                  </a:extLst>
                </a:gridCol>
                <a:gridCol w="2239742">
                  <a:extLst>
                    <a:ext uri="{9D8B030D-6E8A-4147-A177-3AD203B41FA5}">
                      <a16:colId xmlns:a16="http://schemas.microsoft.com/office/drawing/2014/main" val="2320997538"/>
                    </a:ext>
                  </a:extLst>
                </a:gridCol>
              </a:tblGrid>
              <a:tr h="11142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مدرک تحصیلی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سمت/تخصص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سابقه کار مرتبط با </a:t>
                      </a:r>
                      <a:r>
                        <a:rPr lang="fa-IR" sz="1600" dirty="0" smtClean="0">
                          <a:effectLst/>
                          <a:cs typeface="B Nazanin" panose="00000400000000000000" pitchFamily="2" charset="-78"/>
                        </a:rPr>
                        <a:t>تخصص(تجربه کاری)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5963084"/>
                  </a:ext>
                </a:extLst>
              </a:tr>
              <a:tr h="6099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070664"/>
                  </a:ext>
                </a:extLst>
              </a:tr>
              <a:tr h="6099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236185"/>
                  </a:ext>
                </a:extLst>
              </a:tr>
              <a:tr h="6099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773970"/>
                  </a:ext>
                </a:extLst>
              </a:tr>
              <a:tr h="63578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02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6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77891" y="168144"/>
            <a:ext cx="9905998" cy="855440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بازار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6854" y="1023584"/>
            <a:ext cx="10460557" cy="5820769"/>
          </a:xfrm>
        </p:spPr>
        <p:txBody>
          <a:bodyPr>
            <a:norm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بررسی بازار محصول </a:t>
            </a:r>
            <a:r>
              <a:rPr lang="fa-IR" b="1" dirty="0" smtClean="0">
                <a:cs typeface="B Nazanin" panose="00000400000000000000" pitchFamily="2" charset="-78"/>
              </a:rPr>
              <a:t>طرح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عرضه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تولید داخل محصول در 5 سال </a:t>
            </a:r>
            <a:r>
              <a:rPr lang="fa-IR" dirty="0" smtClean="0">
                <a:cs typeface="B Nazanin" panose="00000400000000000000" pitchFamily="2" charset="-78"/>
              </a:rPr>
              <a:t>گذشته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طرح های </a:t>
            </a:r>
            <a:r>
              <a:rPr lang="fa-IR" dirty="0">
                <a:cs typeface="B Nazanin" panose="00000400000000000000" pitchFamily="2" charset="-78"/>
              </a:rPr>
              <a:t>تولیدی در دست </a:t>
            </a:r>
            <a:r>
              <a:rPr lang="fa-IR" dirty="0" smtClean="0">
                <a:cs typeface="B Nazanin" panose="00000400000000000000" pitchFamily="2" charset="-78"/>
              </a:rPr>
              <a:t>اجرا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واردات محصول در 5 سال </a:t>
            </a:r>
            <a:r>
              <a:rPr lang="fa-IR" dirty="0" smtClean="0">
                <a:cs typeface="B Nazanin" panose="00000400000000000000" pitchFamily="2" charset="-78"/>
              </a:rPr>
              <a:t>گذشته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بررسی </a:t>
            </a:r>
            <a:r>
              <a:rPr lang="fa-IR" dirty="0">
                <a:cs typeface="B Nazanin" panose="00000400000000000000" pitchFamily="2" charset="-78"/>
              </a:rPr>
              <a:t>صادرات محصول در </a:t>
            </a:r>
            <a:r>
              <a:rPr lang="fa-IR" dirty="0" smtClean="0">
                <a:cs typeface="B Nazanin" panose="00000400000000000000" pitchFamily="2" charset="-78"/>
              </a:rPr>
              <a:t>سال های گذشته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تقاضا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پیش بینی تقاضای آتی بر اساس الگوی مصرف </a:t>
            </a:r>
            <a:r>
              <a:rPr lang="fa-IR" dirty="0" smtClean="0">
                <a:cs typeface="B Nazanin" panose="00000400000000000000" pitchFamily="2" charset="-78"/>
              </a:rPr>
              <a:t>سال های گذشته (</a:t>
            </a:r>
            <a:r>
              <a:rPr lang="fa-IR" dirty="0">
                <a:cs typeface="B Nazanin" panose="00000400000000000000" pitchFamily="2" charset="-78"/>
              </a:rPr>
              <a:t>واردات</a:t>
            </a:r>
            <a:r>
              <a:rPr lang="fa-IR" dirty="0" smtClean="0">
                <a:cs typeface="B Nazanin" panose="00000400000000000000" pitchFamily="2" charset="-78"/>
              </a:rPr>
              <a:t>، تولید </a:t>
            </a:r>
            <a:r>
              <a:rPr lang="fa-IR" dirty="0">
                <a:cs typeface="B Nazanin" panose="00000400000000000000" pitchFamily="2" charset="-78"/>
              </a:rPr>
              <a:t>داخل و ...)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مقایسه </a:t>
            </a:r>
            <a:r>
              <a:rPr lang="fa-IR" dirty="0" smtClean="0">
                <a:cs typeface="B Nazanin" panose="00000400000000000000" pitchFamily="2" charset="-78"/>
              </a:rPr>
              <a:t>عرضه (تولید، واردات</a:t>
            </a:r>
            <a:r>
              <a:rPr lang="fa-IR" dirty="0">
                <a:cs typeface="B Nazanin" panose="00000400000000000000" pitchFamily="2" charset="-78"/>
              </a:rPr>
              <a:t>، طرح های بالقوه) و تقاضاهای آتی و تعیین</a:t>
            </a:r>
            <a:r>
              <a:rPr lang="fa-IR" dirty="0" smtClean="0">
                <a:cs typeface="B Nazanin" panose="00000400000000000000" pitchFamily="2" charset="-78"/>
              </a:rPr>
              <a:t>: (</a:t>
            </a:r>
            <a:r>
              <a:rPr lang="fa-IR" dirty="0">
                <a:cs typeface="B Nazanin" panose="00000400000000000000" pitchFamily="2" charset="-78"/>
              </a:rPr>
              <a:t>میزان نیاز به تولیدات </a:t>
            </a:r>
            <a:r>
              <a:rPr lang="fa-IR" dirty="0" smtClean="0">
                <a:cs typeface="B Nazanin" panose="00000400000000000000" pitchFamily="2" charset="-78"/>
              </a:rPr>
              <a:t>جدید، </a:t>
            </a:r>
            <a:r>
              <a:rPr lang="fa-IR" dirty="0">
                <a:cs typeface="B Nazanin" panose="00000400000000000000" pitchFamily="2" charset="-78"/>
              </a:rPr>
              <a:t>ظرفیت </a:t>
            </a:r>
            <a:r>
              <a:rPr lang="fa-IR" dirty="0" smtClean="0">
                <a:cs typeface="B Nazanin" panose="00000400000000000000" pitchFamily="2" charset="-78"/>
              </a:rPr>
              <a:t>باقیمانده)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تعیین سهم قابل کسب از بازار(برنامه تولید حداقل 5 ساله) با تحلیل قابلیت رقابت و توانمندی شرکت در کسب </a:t>
            </a:r>
            <a:r>
              <a:rPr lang="fa-IR" dirty="0" smtClean="0">
                <a:cs typeface="B Nazanin" panose="00000400000000000000" pitchFamily="2" charset="-78"/>
              </a:rPr>
              <a:t>آن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روش های </a:t>
            </a:r>
            <a:r>
              <a:rPr lang="fa-IR" dirty="0">
                <a:cs typeface="B Nazanin" panose="00000400000000000000" pitchFamily="2" charset="-78"/>
              </a:rPr>
              <a:t>بازاریابی</a:t>
            </a:r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lvl="1" algn="r" rtl="1"/>
            <a:endParaRPr lang="fa-IR" dirty="0" smtClean="0">
              <a:cs typeface="B Nazanin" panose="00000400000000000000" pitchFamily="2" charset="-78"/>
            </a:endParaRPr>
          </a:p>
          <a:p>
            <a:pPr lvl="1" algn="r" rtl="1"/>
            <a:endParaRPr lang="en-US" dirty="0">
              <a:cs typeface="B Nazanin" panose="00000400000000000000" pitchFamily="2" charset="-78"/>
            </a:endParaRP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31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269242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معرفي رقباي داخلي و خارجي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91679" y="1487606"/>
            <a:ext cx="9805464" cy="4026090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</a:pPr>
            <a:r>
              <a:rPr lang="fa-IR" sz="2000" b="1" dirty="0">
                <a:cs typeface="B Nazanin" panose="00000400000000000000" pitchFamily="2" charset="-78"/>
              </a:rPr>
              <a:t>مقایسه محصول طرح با محصولات مشابه یا </a:t>
            </a:r>
            <a:r>
              <a:rPr lang="fa-IR" sz="2000" b="1" dirty="0" smtClean="0">
                <a:cs typeface="B Nazanin" panose="00000400000000000000" pitchFamily="2" charset="-78"/>
              </a:rPr>
              <a:t>جایگزین ( </a:t>
            </a:r>
            <a:r>
              <a:rPr lang="fa-IR" sz="2000" b="1" dirty="0">
                <a:cs typeface="B Nazanin" panose="00000400000000000000" pitchFamily="2" charset="-78"/>
              </a:rPr>
              <a:t>تمایزهای فنی، کاربردی و</a:t>
            </a:r>
            <a:r>
              <a:rPr lang="fa-IR" sz="2000" b="1" dirty="0" smtClean="0">
                <a:cs typeface="B Nazanin" panose="00000400000000000000" pitchFamily="2" charset="-78"/>
              </a:rPr>
              <a:t>...)</a:t>
            </a:r>
          </a:p>
          <a:p>
            <a:pPr algn="just" rtl="1"/>
            <a:r>
              <a:rPr lang="fa-IR" sz="2000" b="1" dirty="0">
                <a:cs typeface="B Nazanin" panose="00000400000000000000" pitchFamily="2" charset="-78"/>
              </a:rPr>
              <a:t>مقایسه فناوری تولید با </a:t>
            </a:r>
            <a:r>
              <a:rPr lang="fa-IR" sz="2000" b="1" dirty="0" smtClean="0">
                <a:cs typeface="B Nazanin" panose="00000400000000000000" pitchFamily="2" charset="-78"/>
              </a:rPr>
              <a:t>روش های </a:t>
            </a:r>
            <a:r>
              <a:rPr lang="fa-IR" sz="2000" b="1" dirty="0">
                <a:cs typeface="B Nazanin" panose="00000400000000000000" pitchFamily="2" charset="-78"/>
              </a:rPr>
              <a:t>موجود و </a:t>
            </a:r>
            <a:r>
              <a:rPr lang="fa-IR" sz="2000" b="1" dirty="0" smtClean="0">
                <a:cs typeface="B Nazanin" panose="00000400000000000000" pitchFamily="2" charset="-78"/>
              </a:rPr>
              <a:t>آتی (</a:t>
            </a:r>
            <a:r>
              <a:rPr lang="fa-IR" sz="2000" b="1" dirty="0">
                <a:cs typeface="B Nazanin" panose="00000400000000000000" pitchFamily="2" charset="-78"/>
              </a:rPr>
              <a:t>وضعیت توسعه </a:t>
            </a:r>
            <a:r>
              <a:rPr lang="fa-IR" sz="2000" b="1" dirty="0" smtClean="0">
                <a:cs typeface="B Nazanin" panose="00000400000000000000" pitchFamily="2" charset="-78"/>
              </a:rPr>
              <a:t>فناوری): </a:t>
            </a:r>
            <a:r>
              <a:rPr lang="ar-SA" sz="2000" dirty="0" smtClean="0">
                <a:cs typeface="B Nazanin" panose="00000400000000000000" pitchFamily="2" charset="-78"/>
              </a:rPr>
              <a:t>ضروری </a:t>
            </a:r>
            <a:r>
              <a:rPr lang="ar-SA" sz="2000" dirty="0">
                <a:cs typeface="B Nazanin" panose="00000400000000000000" pitchFamily="2" charset="-78"/>
              </a:rPr>
              <a:t>است در این بخش به بررسی دانش فنی و تکنولوژی های مختلف تولید و انتخاب تکنولوژی مورد </a:t>
            </a:r>
            <a:r>
              <a:rPr lang="ar-SA" sz="2000" dirty="0" smtClean="0">
                <a:cs typeface="B Nazanin" panose="00000400000000000000" pitchFamily="2" charset="-78"/>
              </a:rPr>
              <a:t>نظر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ar-SA" sz="2000" dirty="0" smtClean="0">
                <a:cs typeface="B Nazanin" panose="00000400000000000000" pitchFamily="2" charset="-78"/>
              </a:rPr>
              <a:t>(</a:t>
            </a:r>
            <a:r>
              <a:rPr lang="ar-SA" sz="2000" dirty="0">
                <a:cs typeface="B Nazanin" panose="00000400000000000000" pitchFamily="2" charset="-78"/>
              </a:rPr>
              <a:t>کلیات روش تولید</a:t>
            </a:r>
            <a:r>
              <a:rPr lang="ar-SA" sz="2000" dirty="0" smtClean="0">
                <a:cs typeface="B Nazanin" panose="00000400000000000000" pitchFamily="2" charset="-78"/>
              </a:rPr>
              <a:t>،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ar-SA" sz="2000" dirty="0" smtClean="0">
                <a:cs typeface="B Nazanin" panose="00000400000000000000" pitchFamily="2" charset="-78"/>
              </a:rPr>
              <a:t>نمودار </a:t>
            </a:r>
            <a:r>
              <a:rPr lang="ar-SA" sz="2000" dirty="0">
                <a:cs typeface="B Nazanin" panose="00000400000000000000" pitchFamily="2" charset="-78"/>
              </a:rPr>
              <a:t>کلی گردش مواد و نحوه کنترل کیفی)، منحنی عمر مفید تکنولوژی تولید و محصول نیز پرداخته </a:t>
            </a:r>
            <a:r>
              <a:rPr lang="ar-SA" sz="2000" dirty="0" smtClean="0">
                <a:cs typeface="B Nazanin" panose="00000400000000000000" pitchFamily="2" charset="-78"/>
              </a:rPr>
              <a:t>شود</a:t>
            </a:r>
            <a:r>
              <a:rPr lang="fa-IR" sz="2000" dirty="0" smtClean="0"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0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مقایسه قيمت: </a:t>
            </a:r>
            <a:r>
              <a:rPr lang="ar-SA" sz="2000" dirty="0" smtClean="0">
                <a:cs typeface="B Nazanin" panose="00000400000000000000" pitchFamily="2" charset="-78"/>
              </a:rPr>
              <a:t>جدول مقایسه ای قیمت و مشخصات فنی محصول طرح با انواع محصولات مشابه و جایگزین ارائه گردد.</a:t>
            </a:r>
            <a:endParaRPr lang="fa-IR" sz="2000" dirty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endParaRPr lang="fa-IR" sz="2000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آمار </a:t>
            </a:r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ارقام </a:t>
            </a:r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ذکر گردد</a:t>
            </a:r>
          </a:p>
          <a:p>
            <a:pPr algn="l" rtl="1"/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187200"/>
              </p:ext>
            </p:extLst>
          </p:nvPr>
        </p:nvGraphicFramePr>
        <p:xfrm>
          <a:off x="1577948" y="4641129"/>
          <a:ext cx="9032925" cy="174513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3007">
                  <a:extLst>
                    <a:ext uri="{9D8B030D-6E8A-4147-A177-3AD203B41FA5}">
                      <a16:colId xmlns:a16="http://schemas.microsoft.com/office/drawing/2014/main" val="3438550742"/>
                    </a:ext>
                  </a:extLst>
                </a:gridCol>
                <a:gridCol w="2408610">
                  <a:extLst>
                    <a:ext uri="{9D8B030D-6E8A-4147-A177-3AD203B41FA5}">
                      <a16:colId xmlns:a16="http://schemas.microsoft.com/office/drawing/2014/main" val="240308981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808577460"/>
                    </a:ext>
                  </a:extLst>
                </a:gridCol>
                <a:gridCol w="1445166">
                  <a:extLst>
                    <a:ext uri="{9D8B030D-6E8A-4147-A177-3AD203B41FA5}">
                      <a16:colId xmlns:a16="http://schemas.microsoft.com/office/drawing/2014/main" val="2283004979"/>
                    </a:ext>
                  </a:extLst>
                </a:gridCol>
                <a:gridCol w="842802">
                  <a:extLst>
                    <a:ext uri="{9D8B030D-6E8A-4147-A177-3AD203B41FA5}">
                      <a16:colId xmlns:a16="http://schemas.microsoft.com/office/drawing/2014/main" val="1539733486"/>
                    </a:ext>
                  </a:extLst>
                </a:gridCol>
                <a:gridCol w="1084087">
                  <a:extLst>
                    <a:ext uri="{9D8B030D-6E8A-4147-A177-3AD203B41FA5}">
                      <a16:colId xmlns:a16="http://schemas.microsoft.com/office/drawing/2014/main" val="2246640985"/>
                    </a:ext>
                  </a:extLst>
                </a:gridCol>
                <a:gridCol w="1084087">
                  <a:extLst>
                    <a:ext uri="{9D8B030D-6E8A-4147-A177-3AD203B41FA5}">
                      <a16:colId xmlns:a16="http://schemas.microsoft.com/office/drawing/2014/main" val="3640892416"/>
                    </a:ext>
                  </a:extLst>
                </a:gridCol>
              </a:tblGrid>
              <a:tr h="51327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نام محصول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فناوری تولید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i="0" dirty="0" smtClean="0">
                          <a:effectLst/>
                          <a:cs typeface="B Nazanin" panose="00000400000000000000" pitchFamily="2" charset="-78"/>
                        </a:rPr>
                        <a:t> نام </a:t>
                      </a:r>
                      <a:r>
                        <a:rPr lang="ar-SA" sz="1200" b="1" i="0" dirty="0" smtClean="0">
                          <a:effectLst/>
                          <a:cs typeface="B Nazanin" panose="00000400000000000000" pitchFamily="2" charset="-78"/>
                        </a:rPr>
                        <a:t>شرکت</a:t>
                      </a:r>
                      <a:r>
                        <a:rPr lang="fa-IR" sz="1200" b="1" i="0" dirty="0" smtClean="0">
                          <a:effectLst/>
                          <a:cs typeface="B Nazanin" panose="00000400000000000000" pitchFamily="2" charset="-78"/>
                        </a:rPr>
                        <a:t> سازنده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کشور سازنده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وضعیت حضور در ایران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قیمت فروش</a:t>
                      </a:r>
                      <a:endParaRPr lang="en-US" sz="1200" b="1" i="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(میلیون ریال)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4680976"/>
                  </a:ext>
                </a:extLst>
              </a:tr>
              <a:tr h="61592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"ابتدا محصول این طرح قید گردد"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532631"/>
                  </a:ext>
                </a:extLst>
              </a:tr>
              <a:tr h="30796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1385222"/>
                  </a:ext>
                </a:extLst>
              </a:tr>
              <a:tr h="30796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i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4365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36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091821" y="2099361"/>
            <a:ext cx="9906000" cy="4056111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رویکرد قیمت گذاری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قيمت </a:t>
            </a:r>
            <a:r>
              <a:rPr lang="fa-IR" dirty="0">
                <a:cs typeface="B Nazanin" panose="00000400000000000000" pitchFamily="2" charset="-78"/>
              </a:rPr>
              <a:t>تمام شده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قيمت فروش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ميزان سرمايه مورد نياز به تفکيک ذکر </a:t>
            </a:r>
            <a:r>
              <a:rPr lang="fa-IR" dirty="0" smtClean="0">
                <a:cs typeface="B Nazanin" panose="00000400000000000000" pitchFamily="2" charset="-78"/>
              </a:rPr>
              <a:t>گردد و نحوه تامین آن</a:t>
            </a:r>
            <a:endParaRPr lang="fa-IR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91821" y="496295"/>
            <a:ext cx="9906000" cy="1477963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مالی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06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091821" y="2099362"/>
            <a:ext cx="9906000" cy="3541712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مدل توسعه محصول</a:t>
            </a:r>
          </a:p>
          <a:p>
            <a:pPr algn="r" rtl="1">
              <a:lnSpc>
                <a:spcPct val="150000"/>
              </a:lnSpc>
            </a:pPr>
            <a:endParaRPr lang="fa-IR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مثال نمونه محصول های بعدی</a:t>
            </a:r>
            <a:endParaRPr lang="fa-IR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91821" y="496295"/>
            <a:ext cx="9906000" cy="1477963"/>
          </a:xfrm>
        </p:spPr>
        <p:txBody>
          <a:bodyPr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توسعه محصول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36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614</TotalTime>
  <Words>552</Words>
  <Application>Microsoft Office PowerPoint</Application>
  <PresentationFormat>Widescreen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 Nazanin</vt:lpstr>
      <vt:lpstr>B Titr</vt:lpstr>
      <vt:lpstr>Times New Roman</vt:lpstr>
      <vt:lpstr>Trebuchet MS</vt:lpstr>
      <vt:lpstr>Tw Cen MT</vt:lpstr>
      <vt:lpstr>Wingdings</vt:lpstr>
      <vt:lpstr>Circuit</vt:lpstr>
      <vt:lpstr>راهنمای تهیه ارائه جلسه دفاع  رشد  مقدماتی</vt:lpstr>
      <vt:lpstr>راهنمای اولیه </vt:lpstr>
      <vt:lpstr>معرفی ايده محوری</vt:lpstr>
      <vt:lpstr>مشخصات فنی طرح (روش توليد محصول یا ارائه خدمت)</vt:lpstr>
      <vt:lpstr>معرفي تيم کاري</vt:lpstr>
      <vt:lpstr>معرفي بازار</vt:lpstr>
      <vt:lpstr>معرفي رقباي داخلي و خارجي</vt:lpstr>
      <vt:lpstr>مالی</vt:lpstr>
      <vt:lpstr>توسعه محصول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تهیه ارائه جلسه دفاع  رشد  مقدماتی</dc:title>
  <dc:creator>fereshteh saber</dc:creator>
  <cp:lastModifiedBy>rezaebrahimi</cp:lastModifiedBy>
  <cp:revision>38</cp:revision>
  <dcterms:created xsi:type="dcterms:W3CDTF">2018-09-09T06:06:43Z</dcterms:created>
  <dcterms:modified xsi:type="dcterms:W3CDTF">2024-07-02T08:14:23Z</dcterms:modified>
</cp:coreProperties>
</file>