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2" r:id="rId3"/>
    <p:sldId id="283" r:id="rId4"/>
    <p:sldId id="266" r:id="rId5"/>
    <p:sldId id="285" r:id="rId6"/>
    <p:sldId id="258" r:id="rId7"/>
    <p:sldId id="286" r:id="rId8"/>
    <p:sldId id="287" r:id="rId9"/>
    <p:sldId id="268" r:id="rId10"/>
    <p:sldId id="279" r:id="rId11"/>
    <p:sldId id="278" r:id="rId12"/>
    <p:sldId id="280" r:id="rId13"/>
    <p:sldId id="273" r:id="rId14"/>
    <p:sldId id="281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63142-AB54-438B-8E20-D987C20FCF2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25C8CD-412B-4926-AB34-46148B5A7FB3}">
      <dgm:prSet phldrT="[Text]" custT="1"/>
      <dgm:spPr/>
      <dgm:t>
        <a:bodyPr/>
        <a:lstStyle/>
        <a:p>
          <a:r>
            <a:rPr lang="fa-IR" sz="2000" dirty="0" smtClean="0">
              <a:cs typeface="B Titr" panose="00000700000000000000" pitchFamily="2" charset="-78"/>
            </a:rPr>
            <a:t>هیئت مدیره</a:t>
          </a:r>
          <a:endParaRPr lang="en-US" sz="2000" dirty="0">
            <a:cs typeface="B Titr" panose="00000700000000000000" pitchFamily="2" charset="-78"/>
          </a:endParaRPr>
        </a:p>
      </dgm:t>
    </dgm:pt>
    <dgm:pt modelId="{9D33AD97-9631-4775-8A05-1EC1CEDFDACA}" type="parTrans" cxnId="{32EC2247-3862-46B6-A69B-CDBE97B04529}">
      <dgm:prSet/>
      <dgm:spPr/>
      <dgm:t>
        <a:bodyPr/>
        <a:lstStyle/>
        <a:p>
          <a:endParaRPr lang="en-US"/>
        </a:p>
      </dgm:t>
    </dgm:pt>
    <dgm:pt modelId="{C43C0F5D-3DC4-41B3-8D3A-7FF56688F81C}" type="sibTrans" cxnId="{32EC2247-3862-46B6-A69B-CDBE97B04529}">
      <dgm:prSet/>
      <dgm:spPr/>
      <dgm:t>
        <a:bodyPr/>
        <a:lstStyle/>
        <a:p>
          <a:endParaRPr lang="en-US"/>
        </a:p>
      </dgm:t>
    </dgm:pt>
    <dgm:pt modelId="{5B3F305D-F62D-4F17-BD8A-BAC51D801D7E}">
      <dgm:prSet phldrT="[Text]" custT="1"/>
      <dgm:spPr/>
      <dgm:t>
        <a:bodyPr/>
        <a:lstStyle/>
        <a:p>
          <a:r>
            <a:rPr lang="fa-IR" sz="2000" dirty="0" smtClean="0">
              <a:cs typeface="B Titr" panose="00000700000000000000" pitchFamily="2" charset="-78"/>
            </a:rPr>
            <a:t>مدیرعامل</a:t>
          </a:r>
          <a:endParaRPr lang="en-US" sz="2000" dirty="0">
            <a:cs typeface="B Titr" panose="00000700000000000000" pitchFamily="2" charset="-78"/>
          </a:endParaRPr>
        </a:p>
      </dgm:t>
    </dgm:pt>
    <dgm:pt modelId="{595B2B1A-53BC-4253-94F2-450E2BD0545C}" type="parTrans" cxnId="{8B6A79F3-F137-4441-A241-E3A6464A57FE}">
      <dgm:prSet/>
      <dgm:spPr/>
      <dgm:t>
        <a:bodyPr/>
        <a:lstStyle/>
        <a:p>
          <a:endParaRPr lang="en-US"/>
        </a:p>
      </dgm:t>
    </dgm:pt>
    <dgm:pt modelId="{94579C79-E286-479D-B2A3-066720885CB2}" type="sibTrans" cxnId="{8B6A79F3-F137-4441-A241-E3A6464A57FE}">
      <dgm:prSet/>
      <dgm:spPr/>
      <dgm:t>
        <a:bodyPr/>
        <a:lstStyle/>
        <a:p>
          <a:endParaRPr lang="en-US"/>
        </a:p>
      </dgm:t>
    </dgm:pt>
    <dgm:pt modelId="{8F357411-F90E-4964-8422-865ABE1C8930}">
      <dgm:prSet phldrT="[Text]" custT="1"/>
      <dgm:spPr/>
      <dgm:t>
        <a:bodyPr/>
        <a:lstStyle/>
        <a:p>
          <a:r>
            <a:rPr lang="fa-IR" sz="2000" dirty="0" smtClean="0">
              <a:cs typeface="B Titr" panose="00000700000000000000" pitchFamily="2" charset="-78"/>
            </a:rPr>
            <a:t>تولید</a:t>
          </a:r>
          <a:endParaRPr lang="en-US" sz="2000" dirty="0">
            <a:cs typeface="B Titr" panose="00000700000000000000" pitchFamily="2" charset="-78"/>
          </a:endParaRPr>
        </a:p>
      </dgm:t>
    </dgm:pt>
    <dgm:pt modelId="{3D82CBBA-801E-437A-8ABD-A1FF7E80A395}" type="parTrans" cxnId="{4E101160-9905-4B1E-8A24-19023109D4E3}">
      <dgm:prSet/>
      <dgm:spPr/>
      <dgm:t>
        <a:bodyPr/>
        <a:lstStyle/>
        <a:p>
          <a:endParaRPr lang="en-US"/>
        </a:p>
      </dgm:t>
    </dgm:pt>
    <dgm:pt modelId="{C9AD34DC-8C87-47CA-864B-71025C120D74}" type="sibTrans" cxnId="{4E101160-9905-4B1E-8A24-19023109D4E3}">
      <dgm:prSet/>
      <dgm:spPr/>
      <dgm:t>
        <a:bodyPr/>
        <a:lstStyle/>
        <a:p>
          <a:endParaRPr lang="en-US"/>
        </a:p>
      </dgm:t>
    </dgm:pt>
    <dgm:pt modelId="{DAAE604C-E4CC-4176-AAB8-D5DAEA699FFB}">
      <dgm:prSet phldrT="[Text]" custT="1"/>
      <dgm:spPr/>
      <dgm:t>
        <a:bodyPr/>
        <a:lstStyle/>
        <a:p>
          <a:r>
            <a:rPr lang="fa-IR" sz="2000" dirty="0" smtClean="0">
              <a:cs typeface="B Titr" panose="00000700000000000000" pitchFamily="2" charset="-78"/>
            </a:rPr>
            <a:t>بازاریابی و فروش</a:t>
          </a:r>
          <a:endParaRPr lang="en-US" sz="2000" dirty="0">
            <a:cs typeface="B Titr" panose="00000700000000000000" pitchFamily="2" charset="-78"/>
          </a:endParaRPr>
        </a:p>
      </dgm:t>
    </dgm:pt>
    <dgm:pt modelId="{4ABAE5D9-75AF-4C0C-B57F-EC34062FC582}" type="parTrans" cxnId="{47A5CC0F-BDF8-4EE0-BAA9-40299F858D62}">
      <dgm:prSet/>
      <dgm:spPr/>
      <dgm:t>
        <a:bodyPr/>
        <a:lstStyle/>
        <a:p>
          <a:endParaRPr lang="en-US"/>
        </a:p>
      </dgm:t>
    </dgm:pt>
    <dgm:pt modelId="{FF86347A-4570-444A-9A07-0515D82A6DA1}" type="sibTrans" cxnId="{47A5CC0F-BDF8-4EE0-BAA9-40299F858D62}">
      <dgm:prSet/>
      <dgm:spPr/>
      <dgm:t>
        <a:bodyPr/>
        <a:lstStyle/>
        <a:p>
          <a:endParaRPr lang="en-US"/>
        </a:p>
      </dgm:t>
    </dgm:pt>
    <dgm:pt modelId="{56740C3A-8F48-44C1-BDF7-EFC01E32210E}">
      <dgm:prSet phldrT="[Text]" custT="1"/>
      <dgm:spPr/>
      <dgm:t>
        <a:bodyPr/>
        <a:lstStyle/>
        <a:p>
          <a:r>
            <a:rPr lang="fa-IR" sz="2000" dirty="0" smtClean="0">
              <a:cs typeface="B Titr" panose="00000700000000000000" pitchFamily="2" charset="-78"/>
            </a:rPr>
            <a:t>اداری و مالی</a:t>
          </a:r>
          <a:endParaRPr lang="en-US" sz="2000" dirty="0">
            <a:cs typeface="B Titr" panose="00000700000000000000" pitchFamily="2" charset="-78"/>
          </a:endParaRPr>
        </a:p>
      </dgm:t>
    </dgm:pt>
    <dgm:pt modelId="{77B275BC-59DF-44C3-9AB1-A7C7460A596A}" type="parTrans" cxnId="{E75FC00B-68C5-41A3-977B-A5786077D252}">
      <dgm:prSet/>
      <dgm:spPr/>
      <dgm:t>
        <a:bodyPr/>
        <a:lstStyle/>
        <a:p>
          <a:endParaRPr lang="en-US"/>
        </a:p>
      </dgm:t>
    </dgm:pt>
    <dgm:pt modelId="{EF5B28CD-3ECB-4E3E-8A07-37A096243B4E}" type="sibTrans" cxnId="{E75FC00B-68C5-41A3-977B-A5786077D252}">
      <dgm:prSet/>
      <dgm:spPr/>
      <dgm:t>
        <a:bodyPr/>
        <a:lstStyle/>
        <a:p>
          <a:endParaRPr lang="en-US"/>
        </a:p>
      </dgm:t>
    </dgm:pt>
    <dgm:pt modelId="{9706F644-59BF-4A8E-B93D-726B6C529037}" type="pres">
      <dgm:prSet presAssocID="{5C863142-AB54-438B-8E20-D987C20FCF2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06A9360-C512-4BB6-A467-F82016D4EFE8}" type="pres">
      <dgm:prSet presAssocID="{C925C8CD-412B-4926-AB34-46148B5A7FB3}" presName="hierRoot1" presStyleCnt="0"/>
      <dgm:spPr/>
    </dgm:pt>
    <dgm:pt modelId="{EA15F4F0-E2E0-44AB-A0FB-92484508A675}" type="pres">
      <dgm:prSet presAssocID="{C925C8CD-412B-4926-AB34-46148B5A7FB3}" presName="composite" presStyleCnt="0"/>
      <dgm:spPr/>
    </dgm:pt>
    <dgm:pt modelId="{6603A8E8-3AD0-40BF-B2BA-42F20591D549}" type="pres">
      <dgm:prSet presAssocID="{C925C8CD-412B-4926-AB34-46148B5A7FB3}" presName="background" presStyleLbl="node0" presStyleIdx="0" presStyleCnt="1"/>
      <dgm:spPr/>
    </dgm:pt>
    <dgm:pt modelId="{F41940BD-F5AB-44EB-AD26-663909083950}" type="pres">
      <dgm:prSet presAssocID="{C925C8CD-412B-4926-AB34-46148B5A7FB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BB15F5-FF4E-41DD-8AB1-76BCBFA85A9B}" type="pres">
      <dgm:prSet presAssocID="{C925C8CD-412B-4926-AB34-46148B5A7FB3}" presName="hierChild2" presStyleCnt="0"/>
      <dgm:spPr/>
    </dgm:pt>
    <dgm:pt modelId="{1B071CA0-D75B-47BB-BF3C-7EB4F35D5479}" type="pres">
      <dgm:prSet presAssocID="{595B2B1A-53BC-4253-94F2-450E2BD0545C}" presName="Name10" presStyleLbl="parChTrans1D2" presStyleIdx="0" presStyleCnt="1"/>
      <dgm:spPr/>
    </dgm:pt>
    <dgm:pt modelId="{A6791C00-B90F-4BCB-9D6A-59CD98C11A2F}" type="pres">
      <dgm:prSet presAssocID="{5B3F305D-F62D-4F17-BD8A-BAC51D801D7E}" presName="hierRoot2" presStyleCnt="0"/>
      <dgm:spPr/>
    </dgm:pt>
    <dgm:pt modelId="{68E86CED-990E-402B-A170-C859A7DD8DFF}" type="pres">
      <dgm:prSet presAssocID="{5B3F305D-F62D-4F17-BD8A-BAC51D801D7E}" presName="composite2" presStyleCnt="0"/>
      <dgm:spPr/>
    </dgm:pt>
    <dgm:pt modelId="{2B3AE164-4CB0-426A-BECC-1E47C449D63B}" type="pres">
      <dgm:prSet presAssocID="{5B3F305D-F62D-4F17-BD8A-BAC51D801D7E}" presName="background2" presStyleLbl="node2" presStyleIdx="0" presStyleCnt="1"/>
      <dgm:spPr/>
    </dgm:pt>
    <dgm:pt modelId="{8CA824DB-B413-4798-9ED3-5061199B0117}" type="pres">
      <dgm:prSet presAssocID="{5B3F305D-F62D-4F17-BD8A-BAC51D801D7E}" presName="text2" presStyleLbl="fgAcc2" presStyleIdx="0" presStyleCnt="1">
        <dgm:presLayoutVars>
          <dgm:chPref val="3"/>
        </dgm:presLayoutVars>
      </dgm:prSet>
      <dgm:spPr/>
    </dgm:pt>
    <dgm:pt modelId="{20252D66-F77F-4911-A231-E3729682012B}" type="pres">
      <dgm:prSet presAssocID="{5B3F305D-F62D-4F17-BD8A-BAC51D801D7E}" presName="hierChild3" presStyleCnt="0"/>
      <dgm:spPr/>
    </dgm:pt>
    <dgm:pt modelId="{6198D022-4227-4A4C-BA69-DBD0271C5E6E}" type="pres">
      <dgm:prSet presAssocID="{3D82CBBA-801E-437A-8ABD-A1FF7E80A395}" presName="Name17" presStyleLbl="parChTrans1D3" presStyleIdx="0" presStyleCnt="3"/>
      <dgm:spPr/>
    </dgm:pt>
    <dgm:pt modelId="{9FF217D3-F185-493E-8A3C-C132805D3F52}" type="pres">
      <dgm:prSet presAssocID="{8F357411-F90E-4964-8422-865ABE1C8930}" presName="hierRoot3" presStyleCnt="0"/>
      <dgm:spPr/>
    </dgm:pt>
    <dgm:pt modelId="{5DCD852E-085C-46DA-BAC6-F1D19C33D3AB}" type="pres">
      <dgm:prSet presAssocID="{8F357411-F90E-4964-8422-865ABE1C8930}" presName="composite3" presStyleCnt="0"/>
      <dgm:spPr/>
    </dgm:pt>
    <dgm:pt modelId="{7A527185-ED29-48B5-A025-0AB72A3C0840}" type="pres">
      <dgm:prSet presAssocID="{8F357411-F90E-4964-8422-865ABE1C8930}" presName="background3" presStyleLbl="node3" presStyleIdx="0" presStyleCnt="3"/>
      <dgm:spPr/>
    </dgm:pt>
    <dgm:pt modelId="{63352290-B40E-4754-A324-CEF077A31C7A}" type="pres">
      <dgm:prSet presAssocID="{8F357411-F90E-4964-8422-865ABE1C893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553E99-BD38-4666-9D19-F784E526904F}" type="pres">
      <dgm:prSet presAssocID="{8F357411-F90E-4964-8422-865ABE1C8930}" presName="hierChild4" presStyleCnt="0"/>
      <dgm:spPr/>
    </dgm:pt>
    <dgm:pt modelId="{D20C8C8E-6295-4B3F-84BD-E49663B17531}" type="pres">
      <dgm:prSet presAssocID="{4ABAE5D9-75AF-4C0C-B57F-EC34062FC582}" presName="Name17" presStyleLbl="parChTrans1D3" presStyleIdx="1" presStyleCnt="3"/>
      <dgm:spPr/>
    </dgm:pt>
    <dgm:pt modelId="{76E17463-ACAB-420A-AA4F-F73CFB911CE8}" type="pres">
      <dgm:prSet presAssocID="{DAAE604C-E4CC-4176-AAB8-D5DAEA699FFB}" presName="hierRoot3" presStyleCnt="0"/>
      <dgm:spPr/>
    </dgm:pt>
    <dgm:pt modelId="{A72BEB1C-F679-4033-A269-6A007F9BD886}" type="pres">
      <dgm:prSet presAssocID="{DAAE604C-E4CC-4176-AAB8-D5DAEA699FFB}" presName="composite3" presStyleCnt="0"/>
      <dgm:spPr/>
    </dgm:pt>
    <dgm:pt modelId="{F1DCF2D5-21C1-46E0-BA91-D477E2D860FD}" type="pres">
      <dgm:prSet presAssocID="{DAAE604C-E4CC-4176-AAB8-D5DAEA699FFB}" presName="background3" presStyleLbl="node3" presStyleIdx="1" presStyleCnt="3"/>
      <dgm:spPr/>
    </dgm:pt>
    <dgm:pt modelId="{84EBD770-EB67-4FBB-9CF6-2C327B79D52A}" type="pres">
      <dgm:prSet presAssocID="{DAAE604C-E4CC-4176-AAB8-D5DAEA699F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BA466F-ACAC-4DEA-AFCB-B18B8591506C}" type="pres">
      <dgm:prSet presAssocID="{DAAE604C-E4CC-4176-AAB8-D5DAEA699FFB}" presName="hierChild4" presStyleCnt="0"/>
      <dgm:spPr/>
    </dgm:pt>
    <dgm:pt modelId="{0BC24CFC-7791-4EDA-8EDC-812B53ADD213}" type="pres">
      <dgm:prSet presAssocID="{77B275BC-59DF-44C3-9AB1-A7C7460A596A}" presName="Name17" presStyleLbl="parChTrans1D3" presStyleIdx="2" presStyleCnt="3"/>
      <dgm:spPr/>
    </dgm:pt>
    <dgm:pt modelId="{08AE73B8-8960-4EE7-8ACF-956CD4ED4E9D}" type="pres">
      <dgm:prSet presAssocID="{56740C3A-8F48-44C1-BDF7-EFC01E32210E}" presName="hierRoot3" presStyleCnt="0"/>
      <dgm:spPr/>
    </dgm:pt>
    <dgm:pt modelId="{6D39461B-D039-48E6-91F4-AF3E9D7DEB98}" type="pres">
      <dgm:prSet presAssocID="{56740C3A-8F48-44C1-BDF7-EFC01E32210E}" presName="composite3" presStyleCnt="0"/>
      <dgm:spPr/>
    </dgm:pt>
    <dgm:pt modelId="{B995D7D3-8FBB-4018-BA48-92D1570B7076}" type="pres">
      <dgm:prSet presAssocID="{56740C3A-8F48-44C1-BDF7-EFC01E32210E}" presName="background3" presStyleLbl="node3" presStyleIdx="2" presStyleCnt="3"/>
      <dgm:spPr/>
    </dgm:pt>
    <dgm:pt modelId="{ABFA05FF-7988-43FB-8E8F-31D3E0DC048F}" type="pres">
      <dgm:prSet presAssocID="{56740C3A-8F48-44C1-BDF7-EFC01E32210E}" presName="text3" presStyleLbl="fgAcc3" presStyleIdx="2" presStyleCnt="3">
        <dgm:presLayoutVars>
          <dgm:chPref val="3"/>
        </dgm:presLayoutVars>
      </dgm:prSet>
      <dgm:spPr/>
    </dgm:pt>
    <dgm:pt modelId="{9BC80641-6F7C-422D-9541-516BD36FDA5C}" type="pres">
      <dgm:prSet presAssocID="{56740C3A-8F48-44C1-BDF7-EFC01E32210E}" presName="hierChild4" presStyleCnt="0"/>
      <dgm:spPr/>
    </dgm:pt>
  </dgm:ptLst>
  <dgm:cxnLst>
    <dgm:cxn modelId="{9876796F-724F-4274-A0E8-C1EAAEE75204}" type="presOf" srcId="{DAAE604C-E4CC-4176-AAB8-D5DAEA699FFB}" destId="{84EBD770-EB67-4FBB-9CF6-2C327B79D52A}" srcOrd="0" destOrd="0" presId="urn:microsoft.com/office/officeart/2005/8/layout/hierarchy1"/>
    <dgm:cxn modelId="{4E101160-9905-4B1E-8A24-19023109D4E3}" srcId="{5B3F305D-F62D-4F17-BD8A-BAC51D801D7E}" destId="{8F357411-F90E-4964-8422-865ABE1C8930}" srcOrd="0" destOrd="0" parTransId="{3D82CBBA-801E-437A-8ABD-A1FF7E80A395}" sibTransId="{C9AD34DC-8C87-47CA-864B-71025C120D74}"/>
    <dgm:cxn modelId="{333F80E3-A968-4EBF-A5E2-6D52B9923D51}" type="presOf" srcId="{77B275BC-59DF-44C3-9AB1-A7C7460A596A}" destId="{0BC24CFC-7791-4EDA-8EDC-812B53ADD213}" srcOrd="0" destOrd="0" presId="urn:microsoft.com/office/officeart/2005/8/layout/hierarchy1"/>
    <dgm:cxn modelId="{E75FC00B-68C5-41A3-977B-A5786077D252}" srcId="{5B3F305D-F62D-4F17-BD8A-BAC51D801D7E}" destId="{56740C3A-8F48-44C1-BDF7-EFC01E32210E}" srcOrd="2" destOrd="0" parTransId="{77B275BC-59DF-44C3-9AB1-A7C7460A596A}" sibTransId="{EF5B28CD-3ECB-4E3E-8A07-37A096243B4E}"/>
    <dgm:cxn modelId="{E7A1F986-3717-47DF-9E1B-1C9AF92B5A91}" type="presOf" srcId="{3D82CBBA-801E-437A-8ABD-A1FF7E80A395}" destId="{6198D022-4227-4A4C-BA69-DBD0271C5E6E}" srcOrd="0" destOrd="0" presId="urn:microsoft.com/office/officeart/2005/8/layout/hierarchy1"/>
    <dgm:cxn modelId="{807C9A51-ACFB-4311-98A1-30EA286133DE}" type="presOf" srcId="{5B3F305D-F62D-4F17-BD8A-BAC51D801D7E}" destId="{8CA824DB-B413-4798-9ED3-5061199B0117}" srcOrd="0" destOrd="0" presId="urn:microsoft.com/office/officeart/2005/8/layout/hierarchy1"/>
    <dgm:cxn modelId="{9D1BFB80-98C7-4821-9D3F-C6714B400988}" type="presOf" srcId="{5C863142-AB54-438B-8E20-D987C20FCF25}" destId="{9706F644-59BF-4A8E-B93D-726B6C529037}" srcOrd="0" destOrd="0" presId="urn:microsoft.com/office/officeart/2005/8/layout/hierarchy1"/>
    <dgm:cxn modelId="{38212034-B85E-43E0-A46A-13BA9340DA57}" type="presOf" srcId="{56740C3A-8F48-44C1-BDF7-EFC01E32210E}" destId="{ABFA05FF-7988-43FB-8E8F-31D3E0DC048F}" srcOrd="0" destOrd="0" presId="urn:microsoft.com/office/officeart/2005/8/layout/hierarchy1"/>
    <dgm:cxn modelId="{B44617A7-06F3-42E4-8610-71855CD816B7}" type="presOf" srcId="{8F357411-F90E-4964-8422-865ABE1C8930}" destId="{63352290-B40E-4754-A324-CEF077A31C7A}" srcOrd="0" destOrd="0" presId="urn:microsoft.com/office/officeart/2005/8/layout/hierarchy1"/>
    <dgm:cxn modelId="{4908D373-DEE2-441A-A188-FF9A58493C51}" type="presOf" srcId="{4ABAE5D9-75AF-4C0C-B57F-EC34062FC582}" destId="{D20C8C8E-6295-4B3F-84BD-E49663B17531}" srcOrd="0" destOrd="0" presId="urn:microsoft.com/office/officeart/2005/8/layout/hierarchy1"/>
    <dgm:cxn modelId="{32EC2247-3862-46B6-A69B-CDBE97B04529}" srcId="{5C863142-AB54-438B-8E20-D987C20FCF25}" destId="{C925C8CD-412B-4926-AB34-46148B5A7FB3}" srcOrd="0" destOrd="0" parTransId="{9D33AD97-9631-4775-8A05-1EC1CEDFDACA}" sibTransId="{C43C0F5D-3DC4-41B3-8D3A-7FF56688F81C}"/>
    <dgm:cxn modelId="{DF4BB906-1C1B-4091-88CB-9F2E9E7DFB54}" type="presOf" srcId="{595B2B1A-53BC-4253-94F2-450E2BD0545C}" destId="{1B071CA0-D75B-47BB-BF3C-7EB4F35D5479}" srcOrd="0" destOrd="0" presId="urn:microsoft.com/office/officeart/2005/8/layout/hierarchy1"/>
    <dgm:cxn modelId="{69F085DB-5E91-402E-A06E-FFAF2FD24E21}" type="presOf" srcId="{C925C8CD-412B-4926-AB34-46148B5A7FB3}" destId="{F41940BD-F5AB-44EB-AD26-663909083950}" srcOrd="0" destOrd="0" presId="urn:microsoft.com/office/officeart/2005/8/layout/hierarchy1"/>
    <dgm:cxn modelId="{8B6A79F3-F137-4441-A241-E3A6464A57FE}" srcId="{C925C8CD-412B-4926-AB34-46148B5A7FB3}" destId="{5B3F305D-F62D-4F17-BD8A-BAC51D801D7E}" srcOrd="0" destOrd="0" parTransId="{595B2B1A-53BC-4253-94F2-450E2BD0545C}" sibTransId="{94579C79-E286-479D-B2A3-066720885CB2}"/>
    <dgm:cxn modelId="{47A5CC0F-BDF8-4EE0-BAA9-40299F858D62}" srcId="{5B3F305D-F62D-4F17-BD8A-BAC51D801D7E}" destId="{DAAE604C-E4CC-4176-AAB8-D5DAEA699FFB}" srcOrd="1" destOrd="0" parTransId="{4ABAE5D9-75AF-4C0C-B57F-EC34062FC582}" sibTransId="{FF86347A-4570-444A-9A07-0515D82A6DA1}"/>
    <dgm:cxn modelId="{E44697A6-3B37-45A3-82E0-694D105EA0CE}" type="presParOf" srcId="{9706F644-59BF-4A8E-B93D-726B6C529037}" destId="{A06A9360-C512-4BB6-A467-F82016D4EFE8}" srcOrd="0" destOrd="0" presId="urn:microsoft.com/office/officeart/2005/8/layout/hierarchy1"/>
    <dgm:cxn modelId="{56423722-AC84-40AA-9FE5-062C1A2F52E3}" type="presParOf" srcId="{A06A9360-C512-4BB6-A467-F82016D4EFE8}" destId="{EA15F4F0-E2E0-44AB-A0FB-92484508A675}" srcOrd="0" destOrd="0" presId="urn:microsoft.com/office/officeart/2005/8/layout/hierarchy1"/>
    <dgm:cxn modelId="{6420980C-D7B3-4606-BBA4-BB2116EBC370}" type="presParOf" srcId="{EA15F4F0-E2E0-44AB-A0FB-92484508A675}" destId="{6603A8E8-3AD0-40BF-B2BA-42F20591D549}" srcOrd="0" destOrd="0" presId="urn:microsoft.com/office/officeart/2005/8/layout/hierarchy1"/>
    <dgm:cxn modelId="{E0A3AF7B-A53C-4E26-85E9-4471B31687D8}" type="presParOf" srcId="{EA15F4F0-E2E0-44AB-A0FB-92484508A675}" destId="{F41940BD-F5AB-44EB-AD26-663909083950}" srcOrd="1" destOrd="0" presId="urn:microsoft.com/office/officeart/2005/8/layout/hierarchy1"/>
    <dgm:cxn modelId="{01395F97-7973-4DF6-81E7-ABD9609DB56E}" type="presParOf" srcId="{A06A9360-C512-4BB6-A467-F82016D4EFE8}" destId="{C7BB15F5-FF4E-41DD-8AB1-76BCBFA85A9B}" srcOrd="1" destOrd="0" presId="urn:microsoft.com/office/officeart/2005/8/layout/hierarchy1"/>
    <dgm:cxn modelId="{552B3686-A747-458D-A176-1501EAC7A73A}" type="presParOf" srcId="{C7BB15F5-FF4E-41DD-8AB1-76BCBFA85A9B}" destId="{1B071CA0-D75B-47BB-BF3C-7EB4F35D5479}" srcOrd="0" destOrd="0" presId="urn:microsoft.com/office/officeart/2005/8/layout/hierarchy1"/>
    <dgm:cxn modelId="{46536611-0BF2-4036-A87C-3E60C099B9DB}" type="presParOf" srcId="{C7BB15F5-FF4E-41DD-8AB1-76BCBFA85A9B}" destId="{A6791C00-B90F-4BCB-9D6A-59CD98C11A2F}" srcOrd="1" destOrd="0" presId="urn:microsoft.com/office/officeart/2005/8/layout/hierarchy1"/>
    <dgm:cxn modelId="{BCA6F7E7-FB52-4533-BB8B-5CB6A1F27F79}" type="presParOf" srcId="{A6791C00-B90F-4BCB-9D6A-59CD98C11A2F}" destId="{68E86CED-990E-402B-A170-C859A7DD8DFF}" srcOrd="0" destOrd="0" presId="urn:microsoft.com/office/officeart/2005/8/layout/hierarchy1"/>
    <dgm:cxn modelId="{E74A67CB-C530-463C-9BF6-3148DEB157DA}" type="presParOf" srcId="{68E86CED-990E-402B-A170-C859A7DD8DFF}" destId="{2B3AE164-4CB0-426A-BECC-1E47C449D63B}" srcOrd="0" destOrd="0" presId="urn:microsoft.com/office/officeart/2005/8/layout/hierarchy1"/>
    <dgm:cxn modelId="{5C83FE85-9D89-47F6-8E23-4508C637916C}" type="presParOf" srcId="{68E86CED-990E-402B-A170-C859A7DD8DFF}" destId="{8CA824DB-B413-4798-9ED3-5061199B0117}" srcOrd="1" destOrd="0" presId="urn:microsoft.com/office/officeart/2005/8/layout/hierarchy1"/>
    <dgm:cxn modelId="{6931A524-2F80-4437-B83E-24F7CDB11958}" type="presParOf" srcId="{A6791C00-B90F-4BCB-9D6A-59CD98C11A2F}" destId="{20252D66-F77F-4911-A231-E3729682012B}" srcOrd="1" destOrd="0" presId="urn:microsoft.com/office/officeart/2005/8/layout/hierarchy1"/>
    <dgm:cxn modelId="{35B820E0-624C-42F5-B2A2-19FB20B22607}" type="presParOf" srcId="{20252D66-F77F-4911-A231-E3729682012B}" destId="{6198D022-4227-4A4C-BA69-DBD0271C5E6E}" srcOrd="0" destOrd="0" presId="urn:microsoft.com/office/officeart/2005/8/layout/hierarchy1"/>
    <dgm:cxn modelId="{6ABC8B2A-FF61-4DF4-9386-BD374C114963}" type="presParOf" srcId="{20252D66-F77F-4911-A231-E3729682012B}" destId="{9FF217D3-F185-493E-8A3C-C132805D3F52}" srcOrd="1" destOrd="0" presId="urn:microsoft.com/office/officeart/2005/8/layout/hierarchy1"/>
    <dgm:cxn modelId="{E3A123B1-0836-444E-8FD8-C2A75DABED00}" type="presParOf" srcId="{9FF217D3-F185-493E-8A3C-C132805D3F52}" destId="{5DCD852E-085C-46DA-BAC6-F1D19C33D3AB}" srcOrd="0" destOrd="0" presId="urn:microsoft.com/office/officeart/2005/8/layout/hierarchy1"/>
    <dgm:cxn modelId="{C00639D8-3686-4334-A87E-9BE1C524E649}" type="presParOf" srcId="{5DCD852E-085C-46DA-BAC6-F1D19C33D3AB}" destId="{7A527185-ED29-48B5-A025-0AB72A3C0840}" srcOrd="0" destOrd="0" presId="urn:microsoft.com/office/officeart/2005/8/layout/hierarchy1"/>
    <dgm:cxn modelId="{698AEF42-5EF0-4758-9E58-E677B106B219}" type="presParOf" srcId="{5DCD852E-085C-46DA-BAC6-F1D19C33D3AB}" destId="{63352290-B40E-4754-A324-CEF077A31C7A}" srcOrd="1" destOrd="0" presId="urn:microsoft.com/office/officeart/2005/8/layout/hierarchy1"/>
    <dgm:cxn modelId="{53AF2293-C94B-46FD-AC0A-4CD256C4B7AC}" type="presParOf" srcId="{9FF217D3-F185-493E-8A3C-C132805D3F52}" destId="{6C553E99-BD38-4666-9D19-F784E526904F}" srcOrd="1" destOrd="0" presId="urn:microsoft.com/office/officeart/2005/8/layout/hierarchy1"/>
    <dgm:cxn modelId="{77E75256-4A6A-4407-BF2D-9EAFF6B3E6AC}" type="presParOf" srcId="{20252D66-F77F-4911-A231-E3729682012B}" destId="{D20C8C8E-6295-4B3F-84BD-E49663B17531}" srcOrd="2" destOrd="0" presId="urn:microsoft.com/office/officeart/2005/8/layout/hierarchy1"/>
    <dgm:cxn modelId="{66E9D130-71C9-4B88-96DA-A41A9BCF6D73}" type="presParOf" srcId="{20252D66-F77F-4911-A231-E3729682012B}" destId="{76E17463-ACAB-420A-AA4F-F73CFB911CE8}" srcOrd="3" destOrd="0" presId="urn:microsoft.com/office/officeart/2005/8/layout/hierarchy1"/>
    <dgm:cxn modelId="{44006358-D59E-4008-B653-267E47F159C3}" type="presParOf" srcId="{76E17463-ACAB-420A-AA4F-F73CFB911CE8}" destId="{A72BEB1C-F679-4033-A269-6A007F9BD886}" srcOrd="0" destOrd="0" presId="urn:microsoft.com/office/officeart/2005/8/layout/hierarchy1"/>
    <dgm:cxn modelId="{D23BF005-0E69-4D32-BC49-940CF8BB5AE5}" type="presParOf" srcId="{A72BEB1C-F679-4033-A269-6A007F9BD886}" destId="{F1DCF2D5-21C1-46E0-BA91-D477E2D860FD}" srcOrd="0" destOrd="0" presId="urn:microsoft.com/office/officeart/2005/8/layout/hierarchy1"/>
    <dgm:cxn modelId="{6A9B6076-BF4F-4506-9526-2C6C6CB6F60A}" type="presParOf" srcId="{A72BEB1C-F679-4033-A269-6A007F9BD886}" destId="{84EBD770-EB67-4FBB-9CF6-2C327B79D52A}" srcOrd="1" destOrd="0" presId="urn:microsoft.com/office/officeart/2005/8/layout/hierarchy1"/>
    <dgm:cxn modelId="{E6CE2C1C-8AD2-49AC-87D5-8F63CE098D7C}" type="presParOf" srcId="{76E17463-ACAB-420A-AA4F-F73CFB911CE8}" destId="{C7BA466F-ACAC-4DEA-AFCB-B18B8591506C}" srcOrd="1" destOrd="0" presId="urn:microsoft.com/office/officeart/2005/8/layout/hierarchy1"/>
    <dgm:cxn modelId="{B7A8F173-A69A-4FB4-905A-FE53FD926C1C}" type="presParOf" srcId="{20252D66-F77F-4911-A231-E3729682012B}" destId="{0BC24CFC-7791-4EDA-8EDC-812B53ADD213}" srcOrd="4" destOrd="0" presId="urn:microsoft.com/office/officeart/2005/8/layout/hierarchy1"/>
    <dgm:cxn modelId="{4E4FD601-9CA0-4930-854F-F840BE7EF2D1}" type="presParOf" srcId="{20252D66-F77F-4911-A231-E3729682012B}" destId="{08AE73B8-8960-4EE7-8ACF-956CD4ED4E9D}" srcOrd="5" destOrd="0" presId="urn:microsoft.com/office/officeart/2005/8/layout/hierarchy1"/>
    <dgm:cxn modelId="{51AACF4F-4A9E-4C15-B33D-35C636D31204}" type="presParOf" srcId="{08AE73B8-8960-4EE7-8ACF-956CD4ED4E9D}" destId="{6D39461B-D039-48E6-91F4-AF3E9D7DEB98}" srcOrd="0" destOrd="0" presId="urn:microsoft.com/office/officeart/2005/8/layout/hierarchy1"/>
    <dgm:cxn modelId="{3D4711D3-4A1E-40FB-92C5-9EB33204C2FD}" type="presParOf" srcId="{6D39461B-D039-48E6-91F4-AF3E9D7DEB98}" destId="{B995D7D3-8FBB-4018-BA48-92D1570B7076}" srcOrd="0" destOrd="0" presId="urn:microsoft.com/office/officeart/2005/8/layout/hierarchy1"/>
    <dgm:cxn modelId="{CC6DE11C-7347-491C-8E08-538B7FB40CF8}" type="presParOf" srcId="{6D39461B-D039-48E6-91F4-AF3E9D7DEB98}" destId="{ABFA05FF-7988-43FB-8E8F-31D3E0DC048F}" srcOrd="1" destOrd="0" presId="urn:microsoft.com/office/officeart/2005/8/layout/hierarchy1"/>
    <dgm:cxn modelId="{836CCC14-E345-4C1B-8C7D-50495D610DF8}" type="presParOf" srcId="{08AE73B8-8960-4EE7-8ACF-956CD4ED4E9D}" destId="{9BC80641-6F7C-422D-9541-516BD36FDA5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24CFC-7791-4EDA-8EDC-812B53ADD213}">
      <dsp:nvSpPr>
        <dsp:cNvPr id="0" name=""/>
        <dsp:cNvSpPr/>
      </dsp:nvSpPr>
      <dsp:spPr>
        <a:xfrm>
          <a:off x="4877181" y="2132131"/>
          <a:ext cx="1668009" cy="396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482"/>
              </a:lnTo>
              <a:lnTo>
                <a:pt x="1668009" y="270482"/>
              </a:lnTo>
              <a:lnTo>
                <a:pt x="1668009" y="39691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C8C8E-6295-4B3F-84BD-E49663B17531}">
      <dsp:nvSpPr>
        <dsp:cNvPr id="0" name=""/>
        <dsp:cNvSpPr/>
      </dsp:nvSpPr>
      <dsp:spPr>
        <a:xfrm>
          <a:off x="4831461" y="2132131"/>
          <a:ext cx="91440" cy="3969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91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8D022-4227-4A4C-BA69-DBD0271C5E6E}">
      <dsp:nvSpPr>
        <dsp:cNvPr id="0" name=""/>
        <dsp:cNvSpPr/>
      </dsp:nvSpPr>
      <dsp:spPr>
        <a:xfrm>
          <a:off x="3209171" y="2132131"/>
          <a:ext cx="1668009" cy="396910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70482"/>
              </a:lnTo>
              <a:lnTo>
                <a:pt x="0" y="270482"/>
              </a:lnTo>
              <a:lnTo>
                <a:pt x="0" y="39691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71CA0-D75B-47BB-BF3C-7EB4F35D5479}">
      <dsp:nvSpPr>
        <dsp:cNvPr id="0" name=""/>
        <dsp:cNvSpPr/>
      </dsp:nvSpPr>
      <dsp:spPr>
        <a:xfrm>
          <a:off x="4831461" y="868614"/>
          <a:ext cx="91440" cy="3969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91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3A8E8-3AD0-40BF-B2BA-42F20591D549}">
      <dsp:nvSpPr>
        <dsp:cNvPr id="0" name=""/>
        <dsp:cNvSpPr/>
      </dsp:nvSpPr>
      <dsp:spPr>
        <a:xfrm>
          <a:off x="4194813" y="2007"/>
          <a:ext cx="1364735" cy="866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1940BD-F5AB-44EB-AD26-663909083950}">
      <dsp:nvSpPr>
        <dsp:cNvPr id="0" name=""/>
        <dsp:cNvSpPr/>
      </dsp:nvSpPr>
      <dsp:spPr>
        <a:xfrm>
          <a:off x="4346450" y="146062"/>
          <a:ext cx="1364735" cy="866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anose="00000700000000000000" pitchFamily="2" charset="-78"/>
            </a:rPr>
            <a:t>هیئت مدیره</a:t>
          </a:r>
          <a:endParaRPr lang="en-US" sz="2000" kern="1200" dirty="0">
            <a:cs typeface="B Titr" panose="00000700000000000000" pitchFamily="2" charset="-78"/>
          </a:endParaRPr>
        </a:p>
      </dsp:txBody>
      <dsp:txXfrm>
        <a:off x="4371832" y="171444"/>
        <a:ext cx="1313971" cy="815842"/>
      </dsp:txXfrm>
    </dsp:sp>
    <dsp:sp modelId="{2B3AE164-4CB0-426A-BECC-1E47C449D63B}">
      <dsp:nvSpPr>
        <dsp:cNvPr id="0" name=""/>
        <dsp:cNvSpPr/>
      </dsp:nvSpPr>
      <dsp:spPr>
        <a:xfrm>
          <a:off x="4194813" y="1265524"/>
          <a:ext cx="1364735" cy="866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824DB-B413-4798-9ED3-5061199B0117}">
      <dsp:nvSpPr>
        <dsp:cNvPr id="0" name=""/>
        <dsp:cNvSpPr/>
      </dsp:nvSpPr>
      <dsp:spPr>
        <a:xfrm>
          <a:off x="4346450" y="1409580"/>
          <a:ext cx="1364735" cy="866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anose="00000700000000000000" pitchFamily="2" charset="-78"/>
            </a:rPr>
            <a:t>مدیرعامل</a:t>
          </a:r>
          <a:endParaRPr lang="en-US" sz="2000" kern="1200" dirty="0">
            <a:cs typeface="B Titr" panose="00000700000000000000" pitchFamily="2" charset="-78"/>
          </a:endParaRPr>
        </a:p>
      </dsp:txBody>
      <dsp:txXfrm>
        <a:off x="4371832" y="1434962"/>
        <a:ext cx="1313971" cy="815842"/>
      </dsp:txXfrm>
    </dsp:sp>
    <dsp:sp modelId="{7A527185-ED29-48B5-A025-0AB72A3C0840}">
      <dsp:nvSpPr>
        <dsp:cNvPr id="0" name=""/>
        <dsp:cNvSpPr/>
      </dsp:nvSpPr>
      <dsp:spPr>
        <a:xfrm>
          <a:off x="2526803" y="2529042"/>
          <a:ext cx="1364735" cy="866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52290-B40E-4754-A324-CEF077A31C7A}">
      <dsp:nvSpPr>
        <dsp:cNvPr id="0" name=""/>
        <dsp:cNvSpPr/>
      </dsp:nvSpPr>
      <dsp:spPr>
        <a:xfrm>
          <a:off x="2678441" y="2673097"/>
          <a:ext cx="1364735" cy="866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anose="00000700000000000000" pitchFamily="2" charset="-78"/>
            </a:rPr>
            <a:t>تولید</a:t>
          </a:r>
          <a:endParaRPr lang="en-US" sz="2000" kern="1200" dirty="0">
            <a:cs typeface="B Titr" panose="00000700000000000000" pitchFamily="2" charset="-78"/>
          </a:endParaRPr>
        </a:p>
      </dsp:txBody>
      <dsp:txXfrm>
        <a:off x="2703823" y="2698479"/>
        <a:ext cx="1313971" cy="815842"/>
      </dsp:txXfrm>
    </dsp:sp>
    <dsp:sp modelId="{F1DCF2D5-21C1-46E0-BA91-D477E2D860FD}">
      <dsp:nvSpPr>
        <dsp:cNvPr id="0" name=""/>
        <dsp:cNvSpPr/>
      </dsp:nvSpPr>
      <dsp:spPr>
        <a:xfrm>
          <a:off x="4194813" y="2529042"/>
          <a:ext cx="1364735" cy="866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BD770-EB67-4FBB-9CF6-2C327B79D52A}">
      <dsp:nvSpPr>
        <dsp:cNvPr id="0" name=""/>
        <dsp:cNvSpPr/>
      </dsp:nvSpPr>
      <dsp:spPr>
        <a:xfrm>
          <a:off x="4346450" y="2673097"/>
          <a:ext cx="1364735" cy="866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anose="00000700000000000000" pitchFamily="2" charset="-78"/>
            </a:rPr>
            <a:t>بازاریابی و فروش</a:t>
          </a:r>
          <a:endParaRPr lang="en-US" sz="2000" kern="1200" dirty="0">
            <a:cs typeface="B Titr" panose="00000700000000000000" pitchFamily="2" charset="-78"/>
          </a:endParaRPr>
        </a:p>
      </dsp:txBody>
      <dsp:txXfrm>
        <a:off x="4371832" y="2698479"/>
        <a:ext cx="1313971" cy="815842"/>
      </dsp:txXfrm>
    </dsp:sp>
    <dsp:sp modelId="{B995D7D3-8FBB-4018-BA48-92D1570B7076}">
      <dsp:nvSpPr>
        <dsp:cNvPr id="0" name=""/>
        <dsp:cNvSpPr/>
      </dsp:nvSpPr>
      <dsp:spPr>
        <a:xfrm>
          <a:off x="5862823" y="2529042"/>
          <a:ext cx="1364735" cy="866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A05FF-7988-43FB-8E8F-31D3E0DC048F}">
      <dsp:nvSpPr>
        <dsp:cNvPr id="0" name=""/>
        <dsp:cNvSpPr/>
      </dsp:nvSpPr>
      <dsp:spPr>
        <a:xfrm>
          <a:off x="6014460" y="2673097"/>
          <a:ext cx="1364735" cy="866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anose="00000700000000000000" pitchFamily="2" charset="-78"/>
            </a:rPr>
            <a:t>اداری و مالی</a:t>
          </a:r>
          <a:endParaRPr lang="en-US" sz="2000" kern="1200" dirty="0">
            <a:cs typeface="B Titr" panose="00000700000000000000" pitchFamily="2" charset="-78"/>
          </a:endParaRPr>
        </a:p>
      </dsp:txBody>
      <dsp:txXfrm>
        <a:off x="6039842" y="2698479"/>
        <a:ext cx="1313971" cy="815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4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8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59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5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32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83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1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7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4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8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0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3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3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7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58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6492" y="966246"/>
            <a:ext cx="9997128" cy="2387600"/>
          </a:xfrm>
        </p:spPr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راهنمای تهیه ارائه جلسه دفاع  رشد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cs typeface="B Nazanin" panose="00000400000000000000" pitchFamily="2" charset="-78"/>
              </a:rPr>
              <a:t>مركز </a:t>
            </a:r>
            <a:r>
              <a:rPr lang="fa-IR" sz="3200" dirty="0">
                <a:cs typeface="B Nazanin" panose="00000400000000000000" pitchFamily="2" charset="-78"/>
              </a:rPr>
              <a:t>رشد دانشگاه </a:t>
            </a:r>
            <a:r>
              <a:rPr lang="fa-IR" sz="3200" dirty="0" smtClean="0">
                <a:cs typeface="B Nazanin" panose="00000400000000000000" pitchFamily="2" charset="-78"/>
              </a:rPr>
              <a:t>فردوسی مشهد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528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231039"/>
              </p:ext>
            </p:extLst>
          </p:nvPr>
        </p:nvGraphicFramePr>
        <p:xfrm>
          <a:off x="1905001" y="2476503"/>
          <a:ext cx="8585197" cy="203811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78808">
                  <a:extLst>
                    <a:ext uri="{9D8B030D-6E8A-4147-A177-3AD203B41FA5}">
                      <a16:colId xmlns:a16="http://schemas.microsoft.com/office/drawing/2014/main" val="3821741413"/>
                    </a:ext>
                  </a:extLst>
                </a:gridCol>
                <a:gridCol w="1619176">
                  <a:extLst>
                    <a:ext uri="{9D8B030D-6E8A-4147-A177-3AD203B41FA5}">
                      <a16:colId xmlns:a16="http://schemas.microsoft.com/office/drawing/2014/main" val="515380876"/>
                    </a:ext>
                  </a:extLst>
                </a:gridCol>
                <a:gridCol w="990192">
                  <a:extLst>
                    <a:ext uri="{9D8B030D-6E8A-4147-A177-3AD203B41FA5}">
                      <a16:colId xmlns:a16="http://schemas.microsoft.com/office/drawing/2014/main" val="673185873"/>
                    </a:ext>
                  </a:extLst>
                </a:gridCol>
                <a:gridCol w="825482">
                  <a:extLst>
                    <a:ext uri="{9D8B030D-6E8A-4147-A177-3AD203B41FA5}">
                      <a16:colId xmlns:a16="http://schemas.microsoft.com/office/drawing/2014/main" val="1666280485"/>
                    </a:ext>
                  </a:extLst>
                </a:gridCol>
                <a:gridCol w="990192">
                  <a:extLst>
                    <a:ext uri="{9D8B030D-6E8A-4147-A177-3AD203B41FA5}">
                      <a16:colId xmlns:a16="http://schemas.microsoft.com/office/drawing/2014/main" val="4153300778"/>
                    </a:ext>
                  </a:extLst>
                </a:gridCol>
                <a:gridCol w="991155">
                  <a:extLst>
                    <a:ext uri="{9D8B030D-6E8A-4147-A177-3AD203B41FA5}">
                      <a16:colId xmlns:a16="http://schemas.microsoft.com/office/drawing/2014/main" val="2068029341"/>
                    </a:ext>
                  </a:extLst>
                </a:gridCol>
                <a:gridCol w="990192">
                  <a:extLst>
                    <a:ext uri="{9D8B030D-6E8A-4147-A177-3AD203B41FA5}">
                      <a16:colId xmlns:a16="http://schemas.microsoft.com/office/drawing/2014/main" val="252857274"/>
                    </a:ext>
                  </a:extLst>
                </a:gridCol>
              </a:tblGrid>
              <a:tr h="5145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شرح/سال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ظرفيت اسمي (واحد)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سال اول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دوم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سوم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چهارم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پنجم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185027"/>
                  </a:ext>
                </a:extLst>
              </a:tr>
              <a:tr h="4943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ظرفیت بهره برداری (%)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1063175"/>
                  </a:ext>
                </a:extLst>
              </a:tr>
              <a:tr h="5145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برنامه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تولید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(....)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5989170"/>
                  </a:ext>
                </a:extLst>
              </a:tr>
              <a:tr h="5145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سهم از بازار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414667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27809" y="1745734"/>
            <a:ext cx="1739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جدول ظرفيت توليد</a:t>
            </a:r>
          </a:p>
        </p:txBody>
      </p:sp>
    </p:spTree>
    <p:extLst>
      <p:ext uri="{BB962C8B-B14F-4D97-AF65-F5344CB8AC3E}">
        <p14:creationId xmlns:p14="http://schemas.microsoft.com/office/powerpoint/2010/main" val="3081672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102814"/>
              </p:ext>
            </p:extLst>
          </p:nvPr>
        </p:nvGraphicFramePr>
        <p:xfrm>
          <a:off x="0" y="1168403"/>
          <a:ext cx="12192001" cy="568959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38221">
                  <a:extLst>
                    <a:ext uri="{9D8B030D-6E8A-4147-A177-3AD203B41FA5}">
                      <a16:colId xmlns:a16="http://schemas.microsoft.com/office/drawing/2014/main" val="2692301735"/>
                    </a:ext>
                  </a:extLst>
                </a:gridCol>
                <a:gridCol w="2027401">
                  <a:extLst>
                    <a:ext uri="{9D8B030D-6E8A-4147-A177-3AD203B41FA5}">
                      <a16:colId xmlns:a16="http://schemas.microsoft.com/office/drawing/2014/main" val="1687451824"/>
                    </a:ext>
                  </a:extLst>
                </a:gridCol>
                <a:gridCol w="1546928">
                  <a:extLst>
                    <a:ext uri="{9D8B030D-6E8A-4147-A177-3AD203B41FA5}">
                      <a16:colId xmlns:a16="http://schemas.microsoft.com/office/drawing/2014/main" val="2884223794"/>
                    </a:ext>
                  </a:extLst>
                </a:gridCol>
                <a:gridCol w="1694641">
                  <a:extLst>
                    <a:ext uri="{9D8B030D-6E8A-4147-A177-3AD203B41FA5}">
                      <a16:colId xmlns:a16="http://schemas.microsoft.com/office/drawing/2014/main" val="3783478823"/>
                    </a:ext>
                  </a:extLst>
                </a:gridCol>
                <a:gridCol w="1610235">
                  <a:extLst>
                    <a:ext uri="{9D8B030D-6E8A-4147-A177-3AD203B41FA5}">
                      <a16:colId xmlns:a16="http://schemas.microsoft.com/office/drawing/2014/main" val="3491190668"/>
                    </a:ext>
                  </a:extLst>
                </a:gridCol>
                <a:gridCol w="3101971">
                  <a:extLst>
                    <a:ext uri="{9D8B030D-6E8A-4147-A177-3AD203B41FA5}">
                      <a16:colId xmlns:a16="http://schemas.microsoft.com/office/drawing/2014/main" val="614226342"/>
                    </a:ext>
                  </a:extLst>
                </a:gridCol>
                <a:gridCol w="1272604">
                  <a:extLst>
                    <a:ext uri="{9D8B030D-6E8A-4147-A177-3AD203B41FA5}">
                      <a16:colId xmlns:a16="http://schemas.microsoft.com/office/drawing/2014/main" val="1923954149"/>
                    </a:ext>
                  </a:extLst>
                </a:gridCol>
              </a:tblGrid>
              <a:tr h="24116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انجام شده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مورد نیاز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3630129851"/>
                  </a:ext>
                </a:extLst>
              </a:tr>
              <a:tr h="43072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ارزی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واحد)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معادل ریالی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ریالی</a:t>
                      </a:r>
                      <a:endParaRPr lang="en-US" sz="120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جمع هزینه ها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8510910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زمین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1112113472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محوطه سازی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2086175883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ساختمان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2097225674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تاسیسات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3432467179"/>
                  </a:ext>
                </a:extLst>
              </a:tr>
              <a:tr h="4437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ماشین الات و تجهیزات تولید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2913948508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تجهیزات ازمایشگاه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2196578943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تجهیزات اداری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3081439792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وسایط نقلیه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2008604547"/>
                  </a:ext>
                </a:extLst>
              </a:tr>
              <a:tr h="2899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دانش فنی و مدیریت پروژه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3925777824"/>
                  </a:ext>
                </a:extLst>
              </a:tr>
              <a:tr h="29821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متفرقه و پیش بینی نشده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1205220357"/>
                  </a:ext>
                </a:extLst>
              </a:tr>
              <a:tr h="301453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جمع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دارایی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های 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ثابت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675995544"/>
                  </a:ext>
                </a:extLst>
              </a:tr>
              <a:tr h="349204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هزینه های قبل از بهره برداری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464271312"/>
                  </a:ext>
                </a:extLst>
              </a:tr>
              <a:tr h="311773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جمع هزینه های سرمایه گذاری ثابت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1540586"/>
                  </a:ext>
                </a:extLst>
              </a:tr>
              <a:tr h="301453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سرمایه در گردش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2326765013"/>
                  </a:ext>
                </a:extLst>
              </a:tr>
              <a:tr h="301453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سایر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دارایی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ها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1151541695"/>
                  </a:ext>
                </a:extLst>
              </a:tr>
              <a:tr h="305303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جمع کل هزینه های سرمایه گذاری طرح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7275" marR="47275" marT="0" marB="0"/>
                </a:tc>
                <a:extLst>
                  <a:ext uri="{0D108BD9-81ED-4DB2-BD59-A6C34878D82A}">
                    <a16:rowId xmlns:a16="http://schemas.microsoft.com/office/drawing/2014/main" val="183843386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656847" y="577334"/>
            <a:ext cx="2236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جدول سرمايه گذاري طرح</a:t>
            </a:r>
          </a:p>
        </p:txBody>
      </p:sp>
    </p:spTree>
    <p:extLst>
      <p:ext uri="{BB962C8B-B14F-4D97-AF65-F5344CB8AC3E}">
        <p14:creationId xmlns:p14="http://schemas.microsoft.com/office/powerpoint/2010/main" val="16949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99161"/>
              </p:ext>
            </p:extLst>
          </p:nvPr>
        </p:nvGraphicFramePr>
        <p:xfrm>
          <a:off x="2" y="1282694"/>
          <a:ext cx="12191997" cy="557530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71925">
                  <a:extLst>
                    <a:ext uri="{9D8B030D-6E8A-4147-A177-3AD203B41FA5}">
                      <a16:colId xmlns:a16="http://schemas.microsoft.com/office/drawing/2014/main" val="275195579"/>
                    </a:ext>
                  </a:extLst>
                </a:gridCol>
                <a:gridCol w="2171925">
                  <a:extLst>
                    <a:ext uri="{9D8B030D-6E8A-4147-A177-3AD203B41FA5}">
                      <a16:colId xmlns:a16="http://schemas.microsoft.com/office/drawing/2014/main" val="398146862"/>
                    </a:ext>
                  </a:extLst>
                </a:gridCol>
                <a:gridCol w="2171925">
                  <a:extLst>
                    <a:ext uri="{9D8B030D-6E8A-4147-A177-3AD203B41FA5}">
                      <a16:colId xmlns:a16="http://schemas.microsoft.com/office/drawing/2014/main" val="2252845970"/>
                    </a:ext>
                  </a:extLst>
                </a:gridCol>
                <a:gridCol w="2171925">
                  <a:extLst>
                    <a:ext uri="{9D8B030D-6E8A-4147-A177-3AD203B41FA5}">
                      <a16:colId xmlns:a16="http://schemas.microsoft.com/office/drawing/2014/main" val="3070991176"/>
                    </a:ext>
                  </a:extLst>
                </a:gridCol>
                <a:gridCol w="2171925">
                  <a:extLst>
                    <a:ext uri="{9D8B030D-6E8A-4147-A177-3AD203B41FA5}">
                      <a16:colId xmlns:a16="http://schemas.microsoft.com/office/drawing/2014/main" val="1239079969"/>
                    </a:ext>
                  </a:extLst>
                </a:gridCol>
                <a:gridCol w="1332372">
                  <a:extLst>
                    <a:ext uri="{9D8B030D-6E8A-4147-A177-3AD203B41FA5}">
                      <a16:colId xmlns:a16="http://schemas.microsoft.com/office/drawing/2014/main" val="2424593953"/>
                    </a:ext>
                  </a:extLst>
                </a:gridCol>
              </a:tblGrid>
              <a:tr h="39195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سال اول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دوم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سوم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چهارم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پنجم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0722526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درصد ظرفیت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0261161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مواد خام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916852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انرژی و ارتباطات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5501474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نگهدار و تعمیرات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160627"/>
                  </a:ext>
                </a:extLst>
              </a:tr>
              <a:tr h="55353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5 درصد فروش بعنوان رویالیتی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08200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هزینه های پرسنلی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998992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پیش بینی نشده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9976784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کل هزینه های کارخانه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1444184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بیمه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4250841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کل هزینه های عملیاتی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2344470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استهلاک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2296558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هزینه های مالی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781188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جمع هزینه های تولید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3275046"/>
                  </a:ext>
                </a:extLst>
              </a:tr>
              <a:tr h="55353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هزینه های توزیع ،بازاریابی وفروش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9886063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هزینه های محصول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692669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72936" y="615434"/>
            <a:ext cx="2044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جدول هزينه توليد طرح</a:t>
            </a:r>
          </a:p>
        </p:txBody>
      </p:sp>
    </p:spTree>
    <p:extLst>
      <p:ext uri="{BB962C8B-B14F-4D97-AF65-F5344CB8AC3E}">
        <p14:creationId xmlns:p14="http://schemas.microsoft.com/office/powerpoint/2010/main" val="34341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83982"/>
              </p:ext>
            </p:extLst>
          </p:nvPr>
        </p:nvGraphicFramePr>
        <p:xfrm>
          <a:off x="1" y="518617"/>
          <a:ext cx="12191999" cy="636879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69490">
                  <a:extLst>
                    <a:ext uri="{9D8B030D-6E8A-4147-A177-3AD203B41FA5}">
                      <a16:colId xmlns:a16="http://schemas.microsoft.com/office/drawing/2014/main" val="476048235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116588753"/>
                    </a:ext>
                  </a:extLst>
                </a:gridCol>
                <a:gridCol w="1513994">
                  <a:extLst>
                    <a:ext uri="{9D8B030D-6E8A-4147-A177-3AD203B41FA5}">
                      <a16:colId xmlns:a16="http://schemas.microsoft.com/office/drawing/2014/main" val="994134283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1353178792"/>
                    </a:ext>
                  </a:extLst>
                </a:gridCol>
                <a:gridCol w="1766623">
                  <a:extLst>
                    <a:ext uri="{9D8B030D-6E8A-4147-A177-3AD203B41FA5}">
                      <a16:colId xmlns:a16="http://schemas.microsoft.com/office/drawing/2014/main" val="756316777"/>
                    </a:ext>
                  </a:extLst>
                </a:gridCol>
                <a:gridCol w="2017472">
                  <a:extLst>
                    <a:ext uri="{9D8B030D-6E8A-4147-A177-3AD203B41FA5}">
                      <a16:colId xmlns:a16="http://schemas.microsoft.com/office/drawing/2014/main" val="2462226266"/>
                    </a:ext>
                  </a:extLst>
                </a:gridCol>
              </a:tblGrid>
              <a:tr h="4618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اول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دوم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سال سوم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سال چهارم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پنجم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3879206152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درآمد فروش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2652967201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کسر هزینه های متغیر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64080010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حاشيه متغير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1643399579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از فروش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1618573855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منهاي هزينه هاي ثابت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2067296810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حاشيه عملياتي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4049713047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از فروش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834862071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هزينه هاي مالي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2059744480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سود ناخالص ناشي از عمليات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2498797354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از درآمد فروش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1373094734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سود ناخالص ناشي از عمليات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3420443249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ماليات بردرآمد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3908605317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سود خالص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2799206018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از درآمد فروش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551904143"/>
                  </a:ext>
                </a:extLst>
              </a:tr>
              <a:tr h="25100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RATIOS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1267616233"/>
                  </a:ext>
                </a:extLst>
              </a:tr>
              <a:tr h="55421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سود به آورده  سهامدارن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1003012707"/>
                  </a:ext>
                </a:extLst>
              </a:tr>
              <a:tr h="3012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سود به ثروت خالص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378587379"/>
                  </a:ext>
                </a:extLst>
              </a:tr>
              <a:tr h="55421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سود+بهره به سرمايه گذاري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50484" marR="50484" marT="0" marB="0" anchor="ctr"/>
                </a:tc>
                <a:extLst>
                  <a:ext uri="{0D108BD9-81ED-4DB2-BD59-A6C34878D82A}">
                    <a16:rowId xmlns:a16="http://schemas.microsoft.com/office/drawing/2014/main" val="407422440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38451" y="0"/>
            <a:ext cx="5696115" cy="518615"/>
          </a:xfrm>
        </p:spPr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anose="00000400000000000000" pitchFamily="2" charset="-78"/>
              </a:rPr>
              <a:t>جدول پيش بيني عملكرد سود (زيان</a:t>
            </a:r>
            <a:r>
              <a:rPr lang="fa-IR" sz="2000" b="1" dirty="0" smtClean="0">
                <a:cs typeface="B Nazanin" panose="00000400000000000000" pitchFamily="2" charset="-78"/>
              </a:rPr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276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068549"/>
              </p:ext>
            </p:extLst>
          </p:nvPr>
        </p:nvGraphicFramePr>
        <p:xfrm>
          <a:off x="-1" y="1320798"/>
          <a:ext cx="12192001" cy="55372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062374">
                  <a:extLst>
                    <a:ext uri="{9D8B030D-6E8A-4147-A177-3AD203B41FA5}">
                      <a16:colId xmlns:a16="http://schemas.microsoft.com/office/drawing/2014/main" val="699617319"/>
                    </a:ext>
                  </a:extLst>
                </a:gridCol>
                <a:gridCol w="1675181">
                  <a:extLst>
                    <a:ext uri="{9D8B030D-6E8A-4147-A177-3AD203B41FA5}">
                      <a16:colId xmlns:a16="http://schemas.microsoft.com/office/drawing/2014/main" val="640955006"/>
                    </a:ext>
                  </a:extLst>
                </a:gridCol>
                <a:gridCol w="1675181">
                  <a:extLst>
                    <a:ext uri="{9D8B030D-6E8A-4147-A177-3AD203B41FA5}">
                      <a16:colId xmlns:a16="http://schemas.microsoft.com/office/drawing/2014/main" val="1212364806"/>
                    </a:ext>
                  </a:extLst>
                </a:gridCol>
                <a:gridCol w="1487425">
                  <a:extLst>
                    <a:ext uri="{9D8B030D-6E8A-4147-A177-3AD203B41FA5}">
                      <a16:colId xmlns:a16="http://schemas.microsoft.com/office/drawing/2014/main" val="1180761559"/>
                    </a:ext>
                  </a:extLst>
                </a:gridCol>
                <a:gridCol w="1599591">
                  <a:extLst>
                    <a:ext uri="{9D8B030D-6E8A-4147-A177-3AD203B41FA5}">
                      <a16:colId xmlns:a16="http://schemas.microsoft.com/office/drawing/2014/main" val="345542980"/>
                    </a:ext>
                  </a:extLst>
                </a:gridCol>
                <a:gridCol w="1692249">
                  <a:extLst>
                    <a:ext uri="{9D8B030D-6E8A-4147-A177-3AD203B41FA5}">
                      <a16:colId xmlns:a16="http://schemas.microsoft.com/office/drawing/2014/main" val="2522897567"/>
                    </a:ext>
                  </a:extLst>
                </a:gridCol>
              </a:tblGrid>
              <a:tr h="5852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سال اول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دوم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سوم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چهارم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سال پنجم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8143194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كل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جريان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هاي 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نقدي ورودي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6731259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كل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جريان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هاي 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نقدي خروجي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5148834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افزايش در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دارائي</a:t>
                      </a:r>
                      <a:r>
                        <a:rPr lang="en-US" sz="120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هاي 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ثابت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5292522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افزايش در خالص سرمايه در گردش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1892463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هزينه هاي عملياتي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6827694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هزينه هاي توزيع و </a:t>
                      </a:r>
                      <a:r>
                        <a:rPr lang="ar-SA" sz="1200" dirty="0" smtClean="0">
                          <a:effectLst/>
                          <a:cs typeface="B Nazanin" panose="00000400000000000000" pitchFamily="2" charset="-78"/>
                        </a:rPr>
                        <a:t>بازاريابي </a:t>
                      </a:r>
                      <a:r>
                        <a:rPr lang="ar-SA" sz="1200" dirty="0">
                          <a:effectLst/>
                          <a:cs typeface="B Nazanin" panose="00000400000000000000" pitchFamily="2" charset="-78"/>
                        </a:rPr>
                        <a:t>و فروش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9052206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ماليات بردرآمد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8523896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خالص جريان نقدي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297608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خالص جريان نقدي تجمعي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0024034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خالص ارزش فعلي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503348"/>
                  </a:ext>
                </a:extLst>
              </a:tr>
              <a:tr h="45017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Nazanin" panose="00000400000000000000" pitchFamily="2" charset="-78"/>
                        </a:rPr>
                        <a:t>خالص ارزش فعلي تجمعي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295892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257468" y="564634"/>
            <a:ext cx="1677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جدول گردش وجوه</a:t>
            </a:r>
          </a:p>
        </p:txBody>
      </p:sp>
    </p:spTree>
    <p:extLst>
      <p:ext uri="{BB962C8B-B14F-4D97-AF65-F5344CB8AC3E}">
        <p14:creationId xmlns:p14="http://schemas.microsoft.com/office/powerpoint/2010/main" val="3551952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475043"/>
              </p:ext>
            </p:extLst>
          </p:nvPr>
        </p:nvGraphicFramePr>
        <p:xfrm>
          <a:off x="0" y="1268609"/>
          <a:ext cx="12195171" cy="558939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285506">
                  <a:extLst>
                    <a:ext uri="{9D8B030D-6E8A-4147-A177-3AD203B41FA5}">
                      <a16:colId xmlns:a16="http://schemas.microsoft.com/office/drawing/2014/main" val="4011807969"/>
                    </a:ext>
                  </a:extLst>
                </a:gridCol>
                <a:gridCol w="1781933">
                  <a:extLst>
                    <a:ext uri="{9D8B030D-6E8A-4147-A177-3AD203B41FA5}">
                      <a16:colId xmlns:a16="http://schemas.microsoft.com/office/drawing/2014/main" val="2151076247"/>
                    </a:ext>
                  </a:extLst>
                </a:gridCol>
                <a:gridCol w="1781933">
                  <a:extLst>
                    <a:ext uri="{9D8B030D-6E8A-4147-A177-3AD203B41FA5}">
                      <a16:colId xmlns:a16="http://schemas.microsoft.com/office/drawing/2014/main" val="2268243121"/>
                    </a:ext>
                  </a:extLst>
                </a:gridCol>
                <a:gridCol w="1781933">
                  <a:extLst>
                    <a:ext uri="{9D8B030D-6E8A-4147-A177-3AD203B41FA5}">
                      <a16:colId xmlns:a16="http://schemas.microsoft.com/office/drawing/2014/main" val="4005898678"/>
                    </a:ext>
                  </a:extLst>
                </a:gridCol>
                <a:gridCol w="1781933">
                  <a:extLst>
                    <a:ext uri="{9D8B030D-6E8A-4147-A177-3AD203B41FA5}">
                      <a16:colId xmlns:a16="http://schemas.microsoft.com/office/drawing/2014/main" val="3192735543"/>
                    </a:ext>
                  </a:extLst>
                </a:gridCol>
                <a:gridCol w="1781933">
                  <a:extLst>
                    <a:ext uri="{9D8B030D-6E8A-4147-A177-3AD203B41FA5}">
                      <a16:colId xmlns:a16="http://schemas.microsoft.com/office/drawing/2014/main" val="4269008691"/>
                    </a:ext>
                  </a:extLst>
                </a:gridCol>
              </a:tblGrid>
              <a:tr h="50204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شرح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اول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دوم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سوم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چهارم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سال پنجم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7037051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درآمد فروش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9092626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هزينه هاي متغير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6788246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حاشيه متغير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285127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درصد حاشيه متغير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4635575"/>
                  </a:ext>
                </a:extLst>
              </a:tr>
              <a:tr h="33469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با هزینه های مالی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8921760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هزينه هاي ثابت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5627075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هزينه هاي مالي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0929812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فروش در نقطه سربسر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9788022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درصد نقطه سربسر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2153004"/>
                  </a:ext>
                </a:extLst>
              </a:tr>
              <a:tr h="33469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بدون هزینه های مالی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5047467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هزينه هاي ثابت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094939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فروش در نقطه سربسر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5474959"/>
                  </a:ext>
                </a:extLst>
              </a:tr>
              <a:tr h="4016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درصد نقطه سربسر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913684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1413" y="250028"/>
            <a:ext cx="9905998" cy="582485"/>
          </a:xfrm>
        </p:spPr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anose="00000400000000000000" pitchFamily="2" charset="-78"/>
              </a:rPr>
              <a:t>نقطة سربه سر در سال هاي </a:t>
            </a:r>
            <a:r>
              <a:rPr lang="fa-IR" sz="2000" b="1" dirty="0" smtClean="0">
                <a:cs typeface="B Nazanin" panose="00000400000000000000" pitchFamily="2" charset="-78"/>
              </a:rPr>
              <a:t>مختلف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696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720" y="-52108"/>
            <a:ext cx="9905998" cy="1478570"/>
          </a:xfrm>
        </p:spPr>
        <p:txBody>
          <a:bodyPr/>
          <a:lstStyle/>
          <a:p>
            <a:pPr algn="r" rtl="1"/>
            <a:r>
              <a:rPr lang="fa-IR" b="1" dirty="0" smtClean="0">
                <a:cs typeface="B Titr" panose="00000700000000000000" pitchFamily="2" charset="-78"/>
              </a:rPr>
              <a:t>راهنمای اولیه</a:t>
            </a:r>
            <a:r>
              <a:rPr lang="en-US" b="1" dirty="0" smtClean="0">
                <a:cs typeface="B Titr" panose="00000700000000000000" pitchFamily="2" charset="-78"/>
              </a:rPr>
              <a:t> </a:t>
            </a:r>
            <a:endParaRPr lang="en-US" b="1" dirty="0"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10" y="1288046"/>
            <a:ext cx="662541" cy="796237"/>
          </a:xfrm>
        </p:spPr>
      </p:pic>
      <p:sp>
        <p:nvSpPr>
          <p:cNvPr id="5" name="TextBox 4"/>
          <p:cNvSpPr txBox="1"/>
          <p:nvPr/>
        </p:nvSpPr>
        <p:spPr>
          <a:xfrm>
            <a:off x="5731728" y="1235991"/>
            <a:ext cx="4438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زمان ارائه : 15 </a:t>
            </a:r>
            <a:r>
              <a:rPr lang="fa-IR" b="1" dirty="0" smtClean="0">
                <a:cs typeface="B Nazanin" panose="00000400000000000000" pitchFamily="2" charset="-78"/>
              </a:rPr>
              <a:t>دقیقه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شامل 5 دقیقه معرفی ایده محوری 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          5 دقیقه اقدامات انجام شده در مرحله پیش رشد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          5 دقیقه شرح طرح کسب و کار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249" y="2936145"/>
            <a:ext cx="1180862" cy="11808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86346" y="3029461"/>
            <a:ext cx="3129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cs typeface="B Nazanin" panose="00000400000000000000" pitchFamily="2" charset="-78"/>
              </a:rPr>
              <a:t>تعداد اسلایدها : </a:t>
            </a:r>
          </a:p>
          <a:p>
            <a:pPr algn="r"/>
            <a:r>
              <a:rPr lang="fa-IR" b="1" dirty="0" smtClean="0">
                <a:cs typeface="B Nazanin" panose="00000400000000000000" pitchFamily="2" charset="-78"/>
              </a:rPr>
              <a:t>15 الی 20 اسلاید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913" y="2879966"/>
            <a:ext cx="1100126" cy="11001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50208" y="2339055"/>
            <a:ext cx="41120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cs typeface="B Nazanin" panose="00000400000000000000" pitchFamily="2" charset="-78"/>
              </a:rPr>
              <a:t>نحوه ارائه مطالب در اسلایدها: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*استفاده از تصاویر، فیلم و جلوه های بصری به جای متن های طولانی توصیه می شود.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*امکان تغییر ظاهری اسلایدها وجود دارد، قالب حاضر صرفا جهت رعایت محتوا و ترتیب ارائه مطالب می باشد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7253" y="4510970"/>
            <a:ext cx="1027693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لطفا در پایان اسلایدها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انتقادات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در مرحله رشد مقدماتی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 انتظارات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در مرحله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رشد را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از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پارک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علم و فناوری دانشگاه فردوسی مشهد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بیان کنید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705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معرفي </a:t>
            </a:r>
            <a:r>
              <a:rPr lang="fa-IR" dirty="0" smtClean="0">
                <a:cs typeface="B Titr" panose="00000700000000000000" pitchFamily="2" charset="-78"/>
              </a:rPr>
              <a:t>شرکت </a:t>
            </a:r>
            <a:r>
              <a:rPr lang="fa-IR" dirty="0">
                <a:cs typeface="B Titr" panose="00000700000000000000" pitchFamily="2" charset="-78"/>
              </a:rPr>
              <a:t>فناور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معرفی </a:t>
            </a:r>
            <a:r>
              <a:rPr lang="fa-IR" dirty="0">
                <a:cs typeface="B Nazanin" panose="00000400000000000000" pitchFamily="2" charset="-78"/>
              </a:rPr>
              <a:t>ايده </a:t>
            </a:r>
            <a:r>
              <a:rPr lang="fa-IR" dirty="0">
                <a:cs typeface="B Nazanin" panose="00000400000000000000" pitchFamily="2" charset="-78"/>
              </a:rPr>
              <a:t>محوری </a:t>
            </a:r>
            <a:r>
              <a:rPr lang="ar-SA" dirty="0">
                <a:cs typeface="B Nazanin" panose="00000400000000000000" pitchFamily="2" charset="-78"/>
              </a:rPr>
              <a:t>و تاریخچه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محصولات تولیدی </a:t>
            </a:r>
            <a:r>
              <a:rPr lang="fa-IR" dirty="0">
                <a:cs typeface="B Nazanin" panose="00000400000000000000" pitchFamily="2" charset="-78"/>
              </a:rPr>
              <a:t>یا </a:t>
            </a:r>
            <a:r>
              <a:rPr lang="fa-IR" dirty="0" smtClean="0">
                <a:cs typeface="B Nazanin" panose="00000400000000000000" pitchFamily="2" charset="-78"/>
              </a:rPr>
              <a:t>خدمات</a:t>
            </a:r>
            <a:endParaRPr lang="en-US" dirty="0">
              <a:cs typeface="B Nazanin" panose="00000400000000000000" pitchFamily="2" charset="-78"/>
            </a:endParaRPr>
          </a:p>
          <a:p>
            <a:pPr algn="r" rtl="1"/>
            <a:endParaRPr lang="ar-S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3460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pPr algn="r"/>
            <a:r>
              <a:rPr lang="fa-IR" b="1" dirty="0">
                <a:cs typeface="B Titr" panose="00000700000000000000" pitchFamily="2" charset="-78"/>
              </a:rPr>
              <a:t>معرفي </a:t>
            </a:r>
            <a:r>
              <a:rPr lang="fa-IR" b="1" dirty="0" smtClean="0">
                <a:cs typeface="B Titr" panose="00000700000000000000" pitchFamily="2" charset="-78"/>
              </a:rPr>
              <a:t>ساختار سازمانی شرکت</a:t>
            </a:r>
            <a:endParaRPr lang="en-US" b="1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043926"/>
              </p:ext>
            </p:extLst>
          </p:nvPr>
        </p:nvGraphicFramePr>
        <p:xfrm>
          <a:off x="-1958629" y="1803382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58998"/>
              </p:ext>
            </p:extLst>
          </p:nvPr>
        </p:nvGraphicFramePr>
        <p:xfrm>
          <a:off x="5642518" y="1803382"/>
          <a:ext cx="5832586" cy="35330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67672">
                  <a:extLst>
                    <a:ext uri="{9D8B030D-6E8A-4147-A177-3AD203B41FA5}">
                      <a16:colId xmlns:a16="http://schemas.microsoft.com/office/drawing/2014/main" val="304072191"/>
                    </a:ext>
                  </a:extLst>
                </a:gridCol>
                <a:gridCol w="1696163">
                  <a:extLst>
                    <a:ext uri="{9D8B030D-6E8A-4147-A177-3AD203B41FA5}">
                      <a16:colId xmlns:a16="http://schemas.microsoft.com/office/drawing/2014/main" val="3782473619"/>
                    </a:ext>
                  </a:extLst>
                </a:gridCol>
                <a:gridCol w="1706136">
                  <a:extLst>
                    <a:ext uri="{9D8B030D-6E8A-4147-A177-3AD203B41FA5}">
                      <a16:colId xmlns:a16="http://schemas.microsoft.com/office/drawing/2014/main" val="1900616636"/>
                    </a:ext>
                  </a:extLst>
                </a:gridCol>
                <a:gridCol w="1962615">
                  <a:extLst>
                    <a:ext uri="{9D8B030D-6E8A-4147-A177-3AD203B41FA5}">
                      <a16:colId xmlns:a16="http://schemas.microsoft.com/office/drawing/2014/main" val="2320997538"/>
                    </a:ext>
                  </a:extLst>
                </a:gridCol>
              </a:tblGrid>
              <a:tr h="972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نام و نام </a:t>
                      </a:r>
                      <a:r>
                        <a:rPr lang="fa-IR" sz="1400" dirty="0" smtClean="0">
                          <a:effectLst/>
                          <a:cs typeface="B Nazanin" panose="00000400000000000000" pitchFamily="2" charset="-78"/>
                        </a:rPr>
                        <a:t>خانوادگی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effectLst/>
                          <a:cs typeface="B Nazanin" panose="00000400000000000000" pitchFamily="2" charset="-78"/>
                        </a:rPr>
                        <a:t>سمت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effectLst/>
                          <a:cs typeface="B Nazanin" panose="00000400000000000000" pitchFamily="2" charset="-78"/>
                        </a:rPr>
                        <a:t>درصد سهم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5963084"/>
                  </a:ext>
                </a:extLst>
              </a:tr>
              <a:tr h="5325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070664"/>
                  </a:ext>
                </a:extLst>
              </a:tr>
              <a:tr h="5325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236185"/>
                  </a:ext>
                </a:extLst>
              </a:tr>
              <a:tr h="5325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773970"/>
                  </a:ext>
                </a:extLst>
              </a:tr>
              <a:tr h="55506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028686"/>
                  </a:ext>
                </a:extLst>
              </a:tr>
            </a:tbl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>
          <a:xfrm>
            <a:off x="524378" y="739285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2000" b="1" dirty="0" smtClean="0">
                <a:cs typeface="B Nazanin" panose="00000400000000000000" pitchFamily="2" charset="-78"/>
              </a:rPr>
              <a:t>معرفی سهامداران و اعضای هیئت مدیره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51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pPr algn="r"/>
            <a:r>
              <a:rPr lang="fa-IR" b="1" dirty="0">
                <a:cs typeface="B Titr" panose="00000700000000000000" pitchFamily="2" charset="-78"/>
              </a:rPr>
              <a:t>معرفي </a:t>
            </a:r>
            <a:r>
              <a:rPr lang="fa-IR" b="1" dirty="0" smtClean="0">
                <a:cs typeface="B Titr" panose="00000700000000000000" pitchFamily="2" charset="-78"/>
              </a:rPr>
              <a:t>منابع انسانی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51313"/>
          </a:xfrm>
        </p:spPr>
        <p:txBody>
          <a:bodyPr>
            <a:normAutofit fontScale="85000" lnSpcReduction="20000"/>
          </a:bodyPr>
          <a:lstStyle/>
          <a:p>
            <a:pPr algn="r" rtl="1">
              <a:buFont typeface="Wingdings" panose="05000000000000000000" pitchFamily="2" charset="2"/>
              <a:buChar char="ü"/>
            </a:pP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sz="3100" dirty="0">
                <a:cs typeface="B Nazanin" panose="00000400000000000000" pitchFamily="2" charset="-78"/>
              </a:rPr>
              <a:t>بيان صلاحيت علمى-فنى گروه و مراحل طى شده در خصوص پيشبرد ايده محورى (با ارايه مستندات كافى)</a:t>
            </a:r>
            <a:endParaRPr lang="en-US" sz="3100" dirty="0">
              <a:cs typeface="B Nazanin" panose="00000400000000000000" pitchFamily="2" charset="-78"/>
            </a:endParaRPr>
          </a:p>
          <a:p>
            <a:pPr algn="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17739"/>
              </p:ext>
            </p:extLst>
          </p:nvPr>
        </p:nvGraphicFramePr>
        <p:xfrm>
          <a:off x="1991674" y="1478570"/>
          <a:ext cx="8435215" cy="312533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76357">
                  <a:extLst>
                    <a:ext uri="{9D8B030D-6E8A-4147-A177-3AD203B41FA5}">
                      <a16:colId xmlns:a16="http://schemas.microsoft.com/office/drawing/2014/main" val="304072191"/>
                    </a:ext>
                  </a:extLst>
                </a:gridCol>
                <a:gridCol w="1646000">
                  <a:extLst>
                    <a:ext uri="{9D8B030D-6E8A-4147-A177-3AD203B41FA5}">
                      <a16:colId xmlns:a16="http://schemas.microsoft.com/office/drawing/2014/main" val="3782473619"/>
                    </a:ext>
                  </a:extLst>
                </a:gridCol>
                <a:gridCol w="2068402">
                  <a:extLst>
                    <a:ext uri="{9D8B030D-6E8A-4147-A177-3AD203B41FA5}">
                      <a16:colId xmlns:a16="http://schemas.microsoft.com/office/drawing/2014/main" val="1900616636"/>
                    </a:ext>
                  </a:extLst>
                </a:gridCol>
                <a:gridCol w="1924750">
                  <a:extLst>
                    <a:ext uri="{9D8B030D-6E8A-4147-A177-3AD203B41FA5}">
                      <a16:colId xmlns:a16="http://schemas.microsoft.com/office/drawing/2014/main" val="3313910092"/>
                    </a:ext>
                  </a:extLst>
                </a:gridCol>
                <a:gridCol w="2119706">
                  <a:extLst>
                    <a:ext uri="{9D8B030D-6E8A-4147-A177-3AD203B41FA5}">
                      <a16:colId xmlns:a16="http://schemas.microsoft.com/office/drawing/2014/main" val="2320997538"/>
                    </a:ext>
                  </a:extLst>
                </a:gridCol>
              </a:tblGrid>
              <a:tr h="972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مدرک تحصیلی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سمت/تخصص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سابقه کار مرتبط با تخصص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5963084"/>
                  </a:ext>
                </a:extLst>
              </a:tr>
              <a:tr h="5325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070664"/>
                  </a:ext>
                </a:extLst>
              </a:tr>
              <a:tr h="5325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236185"/>
                  </a:ext>
                </a:extLst>
              </a:tr>
              <a:tr h="5325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773970"/>
                  </a:ext>
                </a:extLst>
              </a:tr>
              <a:tr h="55506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02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5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گزارش دوره </a:t>
            </a:r>
            <a:r>
              <a:rPr lang="fa-IR" dirty="0" smtClean="0">
                <a:cs typeface="B Titr" panose="00000700000000000000" pitchFamily="2" charset="-78"/>
              </a:rPr>
              <a:t>رشد مقدماتی (دو اسلاید)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مستندات ثبت شرکت</a:t>
            </a:r>
            <a:endParaRPr lang="en-US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تاییدیه </a:t>
            </a:r>
            <a:r>
              <a:rPr lang="fa-IR" dirty="0" smtClean="0">
                <a:cs typeface="B Nazanin" panose="00000400000000000000" pitchFamily="2" charset="-78"/>
              </a:rPr>
              <a:t>های </a:t>
            </a:r>
            <a:r>
              <a:rPr lang="fa-IR" dirty="0" smtClean="0">
                <a:cs typeface="B Nazanin" panose="00000400000000000000" pitchFamily="2" charset="-78"/>
              </a:rPr>
              <a:t>علمی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fa-IR" dirty="0">
                <a:cs typeface="B Nazanin" panose="00000400000000000000" pitchFamily="2" charset="-78"/>
              </a:rPr>
              <a:t>کسب مجوزها، استانداردها و ...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گزارش </a:t>
            </a:r>
            <a:r>
              <a:rPr lang="fa-IR" dirty="0">
                <a:cs typeface="B Nazanin" panose="00000400000000000000" pitchFamily="2" charset="-78"/>
              </a:rPr>
              <a:t>عملکرد بیمه، مالیاتی و ...</a:t>
            </a:r>
            <a:endParaRPr lang="en-US" dirty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میزان تولید و </a:t>
            </a:r>
            <a:r>
              <a:rPr lang="fa-IR" dirty="0" smtClean="0">
                <a:cs typeface="B Nazanin" panose="00000400000000000000" pitchFamily="2" charset="-78"/>
              </a:rPr>
              <a:t>فروش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قراردادهای منعقد شده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9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77891" y="168144"/>
            <a:ext cx="9905998" cy="855440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معرفي بازار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6854" y="1023584"/>
            <a:ext cx="10460557" cy="5820769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بررسی بازار محصول </a:t>
            </a:r>
            <a:r>
              <a:rPr lang="fa-IR" b="1" dirty="0" smtClean="0">
                <a:cs typeface="B Nazanin" panose="00000400000000000000" pitchFamily="2" charset="-78"/>
              </a:rPr>
              <a:t>طرح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عرضه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تولید داخل محصول در 5 سال </a:t>
            </a:r>
            <a:r>
              <a:rPr lang="fa-IR" dirty="0" smtClean="0">
                <a:cs typeface="B Nazanin" panose="00000400000000000000" pitchFamily="2" charset="-78"/>
              </a:rPr>
              <a:t>گذشته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طرح های </a:t>
            </a:r>
            <a:r>
              <a:rPr lang="fa-IR" dirty="0">
                <a:cs typeface="B Nazanin" panose="00000400000000000000" pitchFamily="2" charset="-78"/>
              </a:rPr>
              <a:t>تولیدی در دست </a:t>
            </a:r>
            <a:r>
              <a:rPr lang="fa-IR" dirty="0" smtClean="0">
                <a:cs typeface="B Nazanin" panose="00000400000000000000" pitchFamily="2" charset="-78"/>
              </a:rPr>
              <a:t>اجرا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واردات محصول در 5 سال </a:t>
            </a:r>
            <a:r>
              <a:rPr lang="fa-IR" dirty="0" smtClean="0">
                <a:cs typeface="B Nazanin" panose="00000400000000000000" pitchFamily="2" charset="-78"/>
              </a:rPr>
              <a:t>گذشته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صادرات محصول در </a:t>
            </a:r>
            <a:r>
              <a:rPr lang="fa-IR" dirty="0" smtClean="0">
                <a:cs typeface="B Nazanin" panose="00000400000000000000" pitchFamily="2" charset="-78"/>
              </a:rPr>
              <a:t>سال های گذشته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تقاضا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پیش بینی تقاضای آتی بر اساس الگوی مصرف </a:t>
            </a:r>
            <a:r>
              <a:rPr lang="fa-IR" dirty="0" smtClean="0">
                <a:cs typeface="B Nazanin" panose="00000400000000000000" pitchFamily="2" charset="-78"/>
              </a:rPr>
              <a:t>سال های گذشته (</a:t>
            </a:r>
            <a:r>
              <a:rPr lang="fa-IR" dirty="0">
                <a:cs typeface="B Nazanin" panose="00000400000000000000" pitchFamily="2" charset="-78"/>
              </a:rPr>
              <a:t>واردات</a:t>
            </a:r>
            <a:r>
              <a:rPr lang="fa-IR" dirty="0" smtClean="0">
                <a:cs typeface="B Nazanin" panose="00000400000000000000" pitchFamily="2" charset="-78"/>
              </a:rPr>
              <a:t>، تولید </a:t>
            </a:r>
            <a:r>
              <a:rPr lang="fa-IR" dirty="0">
                <a:cs typeface="B Nazanin" panose="00000400000000000000" pitchFamily="2" charset="-78"/>
              </a:rPr>
              <a:t>داخل و ...)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مقایسه </a:t>
            </a:r>
            <a:r>
              <a:rPr lang="fa-IR" dirty="0" smtClean="0">
                <a:cs typeface="B Nazanin" panose="00000400000000000000" pitchFamily="2" charset="-78"/>
              </a:rPr>
              <a:t>عرضه (تولید، واردات</a:t>
            </a:r>
            <a:r>
              <a:rPr lang="fa-IR" dirty="0">
                <a:cs typeface="B Nazanin" panose="00000400000000000000" pitchFamily="2" charset="-78"/>
              </a:rPr>
              <a:t>، طرح های بالقوه) و تقاضاهای آتی و تعیین</a:t>
            </a:r>
            <a:r>
              <a:rPr lang="fa-IR" dirty="0" smtClean="0">
                <a:cs typeface="B Nazanin" panose="00000400000000000000" pitchFamily="2" charset="-78"/>
              </a:rPr>
              <a:t>: (</a:t>
            </a:r>
            <a:r>
              <a:rPr lang="fa-IR" dirty="0">
                <a:cs typeface="B Nazanin" panose="00000400000000000000" pitchFamily="2" charset="-78"/>
              </a:rPr>
              <a:t>میزان نیاز به تولیدات </a:t>
            </a:r>
            <a:r>
              <a:rPr lang="fa-IR" dirty="0" smtClean="0">
                <a:cs typeface="B Nazanin" panose="00000400000000000000" pitchFamily="2" charset="-78"/>
              </a:rPr>
              <a:t>جدید، </a:t>
            </a:r>
            <a:r>
              <a:rPr lang="fa-IR" dirty="0">
                <a:cs typeface="B Nazanin" panose="00000400000000000000" pitchFamily="2" charset="-78"/>
              </a:rPr>
              <a:t>ظرفیت </a:t>
            </a:r>
            <a:r>
              <a:rPr lang="fa-IR" dirty="0" smtClean="0">
                <a:cs typeface="B Nazanin" panose="00000400000000000000" pitchFamily="2" charset="-78"/>
              </a:rPr>
              <a:t>باقیمانده)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تعیین سهم قابل کسب از بازار(برنامه تولید حداقل 5 ساله) با تحلیل قابلیت رقابت و توانمندی شرکت در کسب </a:t>
            </a:r>
            <a:r>
              <a:rPr lang="fa-IR" dirty="0" smtClean="0">
                <a:cs typeface="B Nazanin" panose="00000400000000000000" pitchFamily="2" charset="-78"/>
              </a:rPr>
              <a:t>آن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روش های </a:t>
            </a:r>
            <a:r>
              <a:rPr lang="fa-IR" dirty="0">
                <a:cs typeface="B Nazanin" panose="00000400000000000000" pitchFamily="2" charset="-78"/>
              </a:rPr>
              <a:t>بازاریابی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15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269242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معرفي رقباي داخلي و خارجي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91679" y="1487606"/>
            <a:ext cx="9805464" cy="4026090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</a:pPr>
            <a:r>
              <a:rPr lang="fa-IR" sz="2000" b="1" dirty="0">
                <a:cs typeface="B Nazanin" panose="00000400000000000000" pitchFamily="2" charset="-78"/>
              </a:rPr>
              <a:t>مقایسه محصول طرح با محصولات مشابه یا </a:t>
            </a:r>
            <a:r>
              <a:rPr lang="fa-IR" sz="2000" b="1" dirty="0" smtClean="0">
                <a:cs typeface="B Nazanin" panose="00000400000000000000" pitchFamily="2" charset="-78"/>
              </a:rPr>
              <a:t>جایگزین ( </a:t>
            </a:r>
            <a:r>
              <a:rPr lang="fa-IR" sz="2000" b="1" dirty="0">
                <a:cs typeface="B Nazanin" panose="00000400000000000000" pitchFamily="2" charset="-78"/>
              </a:rPr>
              <a:t>تمایزهای فنی، کاربردی و</a:t>
            </a:r>
            <a:r>
              <a:rPr lang="fa-IR" sz="2000" b="1" dirty="0" smtClean="0">
                <a:cs typeface="B Nazanin" panose="00000400000000000000" pitchFamily="2" charset="-78"/>
              </a:rPr>
              <a:t>...)</a:t>
            </a:r>
          </a:p>
          <a:p>
            <a:pPr algn="just" rtl="1"/>
            <a:r>
              <a:rPr lang="fa-IR" sz="2000" b="1" dirty="0">
                <a:cs typeface="B Nazanin" panose="00000400000000000000" pitchFamily="2" charset="-78"/>
              </a:rPr>
              <a:t>مقایسه فناوری تولید با </a:t>
            </a:r>
            <a:r>
              <a:rPr lang="fa-IR" sz="2000" b="1" dirty="0" smtClean="0">
                <a:cs typeface="B Nazanin" panose="00000400000000000000" pitchFamily="2" charset="-78"/>
              </a:rPr>
              <a:t>روش های </a:t>
            </a:r>
            <a:r>
              <a:rPr lang="fa-IR" sz="2000" b="1" dirty="0">
                <a:cs typeface="B Nazanin" panose="00000400000000000000" pitchFamily="2" charset="-78"/>
              </a:rPr>
              <a:t>موجود و </a:t>
            </a:r>
            <a:r>
              <a:rPr lang="fa-IR" sz="2000" b="1" dirty="0" smtClean="0">
                <a:cs typeface="B Nazanin" panose="00000400000000000000" pitchFamily="2" charset="-78"/>
              </a:rPr>
              <a:t>آتی (</a:t>
            </a:r>
            <a:r>
              <a:rPr lang="fa-IR" sz="2000" b="1" dirty="0">
                <a:cs typeface="B Nazanin" panose="00000400000000000000" pitchFamily="2" charset="-78"/>
              </a:rPr>
              <a:t>وضعیت توسعه </a:t>
            </a:r>
            <a:r>
              <a:rPr lang="fa-IR" sz="2000" b="1" dirty="0" smtClean="0">
                <a:cs typeface="B Nazanin" panose="00000400000000000000" pitchFamily="2" charset="-78"/>
              </a:rPr>
              <a:t>فناوری): </a:t>
            </a:r>
            <a:r>
              <a:rPr lang="ar-SA" sz="2000" dirty="0" smtClean="0">
                <a:cs typeface="B Nazanin" panose="00000400000000000000" pitchFamily="2" charset="-78"/>
              </a:rPr>
              <a:t>ضروری </a:t>
            </a:r>
            <a:r>
              <a:rPr lang="ar-SA" sz="2000" dirty="0">
                <a:cs typeface="B Nazanin" panose="00000400000000000000" pitchFamily="2" charset="-78"/>
              </a:rPr>
              <a:t>است در این بخش به بررسی دانش فنی و تکنولوژی های مختلف تولید و انتخاب تکنولوژی مورد </a:t>
            </a:r>
            <a:r>
              <a:rPr lang="ar-SA" sz="2000" dirty="0" smtClean="0">
                <a:cs typeface="B Nazanin" panose="00000400000000000000" pitchFamily="2" charset="-78"/>
              </a:rPr>
              <a:t>نظر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ar-SA" sz="2000" dirty="0" smtClean="0">
                <a:cs typeface="B Nazanin" panose="00000400000000000000" pitchFamily="2" charset="-78"/>
              </a:rPr>
              <a:t>(</a:t>
            </a:r>
            <a:r>
              <a:rPr lang="ar-SA" sz="2000" dirty="0">
                <a:cs typeface="B Nazanin" panose="00000400000000000000" pitchFamily="2" charset="-78"/>
              </a:rPr>
              <a:t>کلیات روش تولید</a:t>
            </a:r>
            <a:r>
              <a:rPr lang="ar-SA" sz="2000" dirty="0" smtClean="0">
                <a:cs typeface="B Nazanin" panose="00000400000000000000" pitchFamily="2" charset="-78"/>
              </a:rPr>
              <a:t>،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ar-SA" sz="2000" dirty="0" smtClean="0">
                <a:cs typeface="B Nazanin" panose="00000400000000000000" pitchFamily="2" charset="-78"/>
              </a:rPr>
              <a:t>نمودار </a:t>
            </a:r>
            <a:r>
              <a:rPr lang="ar-SA" sz="2000" dirty="0">
                <a:cs typeface="B Nazanin" panose="00000400000000000000" pitchFamily="2" charset="-78"/>
              </a:rPr>
              <a:t>کلی گردش مواد و نحوه کنترل کیفی)، منحنی عمر مفید تکنولوژی تولید و محصول نیز پرداخته </a:t>
            </a:r>
            <a:r>
              <a:rPr lang="ar-SA" sz="2000" dirty="0" smtClean="0">
                <a:cs typeface="B Nazanin" panose="00000400000000000000" pitchFamily="2" charset="-78"/>
              </a:rPr>
              <a:t>شود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0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مقایسه قيمت: </a:t>
            </a:r>
            <a:r>
              <a:rPr lang="ar-SA" sz="2000" dirty="0" smtClean="0">
                <a:cs typeface="B Nazanin" panose="00000400000000000000" pitchFamily="2" charset="-78"/>
              </a:rPr>
              <a:t>جدول مقایسه ای قیمت و مشخصات فنی محصول طرح با انواع محصولات مشابه و جایگزین ارائه گردد.</a:t>
            </a:r>
            <a:endParaRPr lang="fa-IR" sz="2000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sz="2000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آمار 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 ارقام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ذکر گردد</a:t>
            </a:r>
          </a:p>
          <a:p>
            <a:pPr algn="l" rtl="1"/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77948" y="4641129"/>
          <a:ext cx="9032925" cy="174513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23007">
                  <a:extLst>
                    <a:ext uri="{9D8B030D-6E8A-4147-A177-3AD203B41FA5}">
                      <a16:colId xmlns:a16="http://schemas.microsoft.com/office/drawing/2014/main" val="3438550742"/>
                    </a:ext>
                  </a:extLst>
                </a:gridCol>
                <a:gridCol w="2408610">
                  <a:extLst>
                    <a:ext uri="{9D8B030D-6E8A-4147-A177-3AD203B41FA5}">
                      <a16:colId xmlns:a16="http://schemas.microsoft.com/office/drawing/2014/main" val="240308981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808577460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283004979"/>
                    </a:ext>
                  </a:extLst>
                </a:gridCol>
                <a:gridCol w="842802">
                  <a:extLst>
                    <a:ext uri="{9D8B030D-6E8A-4147-A177-3AD203B41FA5}">
                      <a16:colId xmlns:a16="http://schemas.microsoft.com/office/drawing/2014/main" val="1539733486"/>
                    </a:ext>
                  </a:extLst>
                </a:gridCol>
                <a:gridCol w="1084087">
                  <a:extLst>
                    <a:ext uri="{9D8B030D-6E8A-4147-A177-3AD203B41FA5}">
                      <a16:colId xmlns:a16="http://schemas.microsoft.com/office/drawing/2014/main" val="2246640985"/>
                    </a:ext>
                  </a:extLst>
                </a:gridCol>
                <a:gridCol w="1084087">
                  <a:extLst>
                    <a:ext uri="{9D8B030D-6E8A-4147-A177-3AD203B41FA5}">
                      <a16:colId xmlns:a16="http://schemas.microsoft.com/office/drawing/2014/main" val="3640892416"/>
                    </a:ext>
                  </a:extLst>
                </a:gridCol>
              </a:tblGrid>
              <a:tr h="51327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نام محصول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فناوری تولید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i="0" dirty="0" smtClean="0">
                          <a:effectLst/>
                          <a:cs typeface="B Nazanin" panose="00000400000000000000" pitchFamily="2" charset="-78"/>
                        </a:rPr>
                        <a:t> نام </a:t>
                      </a:r>
                      <a:r>
                        <a:rPr lang="ar-SA" sz="1200" b="1" i="0" dirty="0" smtClean="0">
                          <a:effectLst/>
                          <a:cs typeface="B Nazanin" panose="00000400000000000000" pitchFamily="2" charset="-78"/>
                        </a:rPr>
                        <a:t>شرکت</a:t>
                      </a:r>
                      <a:r>
                        <a:rPr lang="fa-IR" sz="1200" b="1" i="0" dirty="0" smtClean="0">
                          <a:effectLst/>
                          <a:cs typeface="B Nazanin" panose="00000400000000000000" pitchFamily="2" charset="-78"/>
                        </a:rPr>
                        <a:t> سازنده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کشور سازنده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وضعیت حضور در ایران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قیمت فروش</a:t>
                      </a:r>
                      <a:endParaRPr lang="en-US" sz="1200" b="1" i="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(میلیون ریال)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4680976"/>
                  </a:ext>
                </a:extLst>
              </a:tr>
              <a:tr h="61592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"ابتدا محصول این طرح قید گردد"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532631"/>
                  </a:ext>
                </a:extLst>
              </a:tr>
              <a:tr h="30796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1385222"/>
                  </a:ext>
                </a:extLst>
              </a:tr>
              <a:tr h="30796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4365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20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514902" y="1799112"/>
            <a:ext cx="9906000" cy="354171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جدول </a:t>
            </a:r>
            <a:r>
              <a:rPr lang="fa-IR" dirty="0">
                <a:cs typeface="B Nazanin" panose="00000400000000000000" pitchFamily="2" charset="-78"/>
              </a:rPr>
              <a:t>ظرفيت توليد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جدول سرمايه گذاري طرح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جدول هزينه توليد طرح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جدول پيش بيني عملكرد سود (زيان)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جدول گردش وجوه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نقطة سربه سر در سال هاي </a:t>
            </a:r>
            <a:r>
              <a:rPr lang="fa-IR" dirty="0" smtClean="0">
                <a:cs typeface="B Nazanin" panose="00000400000000000000" pitchFamily="2" charset="-78"/>
              </a:rPr>
              <a:t>مختلف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دوره </a:t>
            </a:r>
            <a:r>
              <a:rPr lang="fa-IR" dirty="0">
                <a:cs typeface="B Nazanin" panose="00000400000000000000" pitchFamily="2" charset="-78"/>
              </a:rPr>
              <a:t>بازگشت </a:t>
            </a:r>
            <a:r>
              <a:rPr lang="fa-IR" dirty="0" smtClean="0">
                <a:cs typeface="B Nazanin" panose="00000400000000000000" pitchFamily="2" charset="-78"/>
              </a:rPr>
              <a:t>سرمايه</a:t>
            </a:r>
            <a:endParaRPr lang="fa-IR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514902" y="523591"/>
            <a:ext cx="9906000" cy="1477963"/>
          </a:xfrm>
        </p:spPr>
        <p:txBody>
          <a:bodyPr/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جداول مالی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6753" y="2592777"/>
            <a:ext cx="5305987" cy="97719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جداول مذکور باید مشابه اسلایدهای بعدی به استناد متن طرح کسب و کار تنظیم شده(</a:t>
            </a:r>
            <a:r>
              <a:rPr lang="en-US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BP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) ارائه شود.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06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292</TotalTime>
  <Words>1339</Words>
  <Application>Microsoft Office PowerPoint</Application>
  <PresentationFormat>Widescreen</PresentationFormat>
  <Paragraphs>661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 Nazanin</vt:lpstr>
      <vt:lpstr>B Titr</vt:lpstr>
      <vt:lpstr>Times New Roman</vt:lpstr>
      <vt:lpstr>Trebuchet MS</vt:lpstr>
      <vt:lpstr>Tw Cen MT</vt:lpstr>
      <vt:lpstr>Wingdings</vt:lpstr>
      <vt:lpstr>Circuit</vt:lpstr>
      <vt:lpstr>راهنمای تهیه ارائه جلسه دفاع  رشد </vt:lpstr>
      <vt:lpstr>راهنمای اولیه </vt:lpstr>
      <vt:lpstr>معرفي شرکت فناور</vt:lpstr>
      <vt:lpstr>معرفي ساختار سازمانی شرکت</vt:lpstr>
      <vt:lpstr>معرفي منابع انسانی</vt:lpstr>
      <vt:lpstr>گزارش دوره رشد مقدماتی (دو اسلاید)</vt:lpstr>
      <vt:lpstr>معرفي بازار</vt:lpstr>
      <vt:lpstr>معرفي رقباي داخلي و خارجي</vt:lpstr>
      <vt:lpstr>جداول مالی</vt:lpstr>
      <vt:lpstr>PowerPoint Presentation</vt:lpstr>
      <vt:lpstr>PowerPoint Presentation</vt:lpstr>
      <vt:lpstr>PowerPoint Presentation</vt:lpstr>
      <vt:lpstr>جدول پيش بيني عملكرد سود (زيان)</vt:lpstr>
      <vt:lpstr>PowerPoint Presentation</vt:lpstr>
      <vt:lpstr>نقطة سربه سر در سال هاي مختلف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راهنمای تهیه ارائه جلسه دفاع  رشد  مقدماتی</dc:title>
  <dc:creator>fereshteh saber</dc:creator>
  <cp:lastModifiedBy>rezaebrahimi</cp:lastModifiedBy>
  <cp:revision>33</cp:revision>
  <dcterms:created xsi:type="dcterms:W3CDTF">2018-09-09T06:06:43Z</dcterms:created>
  <dcterms:modified xsi:type="dcterms:W3CDTF">2024-07-02T08:11:14Z</dcterms:modified>
</cp:coreProperties>
</file>